
<file path=[Content_Types].xml><?xml version="1.0" encoding="utf-8"?>
<Types xmlns="http://schemas.openxmlformats.org/package/2006/content-types">
  <Default ContentType="image/jpeg" Extension="jpg"/>
  <Default ContentType="image/gif" Extension="gif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6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5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autoCompressPictures="0" strictFirstAndLastChars="0" saveSubsetFonts="1">
  <p:sldMasterIdLst>
    <p:sldMasterId id="2147483654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  <p:sldId id="260" r:id="rId9"/>
    <p:sldId id="261" r:id="rId10"/>
  </p:sldIdLst>
  <p:sldSz cy="5143500" cx="9144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/>
</file>

<file path=ppt/_rels/presentation.xml.rels><?xml version="1.0" encoding="UTF-8" standalone="yes"?>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9" Type="http://schemas.openxmlformats.org/officeDocument/2006/relationships/slide" Target="slides/slide5.xml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7" Type="http://schemas.openxmlformats.org/officeDocument/2006/relationships/slide" Target="slides/slide3.xml"/><Relationship Id="rId8" Type="http://schemas.openxmlformats.org/officeDocument/2006/relationships/slide" Target="slides/slide4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4" name="Shape 4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lvl="0">
              <a:spcBef>
                <a:spcPts val="0"/>
              </a:spcBef>
              <a:buSzPct val="100000"/>
              <a:buChar char="●"/>
              <a:defRPr sz="1100"/>
            </a:lvl1pPr>
            <a:lvl2pPr lvl="1">
              <a:spcBef>
                <a:spcPts val="0"/>
              </a:spcBef>
              <a:buSzPct val="100000"/>
              <a:buChar char="○"/>
              <a:defRPr sz="1100"/>
            </a:lvl2pPr>
            <a:lvl3pPr lvl="2">
              <a:spcBef>
                <a:spcPts val="0"/>
              </a:spcBef>
              <a:buSzPct val="100000"/>
              <a:buChar char="■"/>
              <a:defRPr sz="1100"/>
            </a:lvl3pPr>
            <a:lvl4pPr lvl="3">
              <a:spcBef>
                <a:spcPts val="0"/>
              </a:spcBef>
              <a:buSzPct val="100000"/>
              <a:buChar char="●"/>
              <a:defRPr sz="1100"/>
            </a:lvl4pPr>
            <a:lvl5pPr lvl="4">
              <a:spcBef>
                <a:spcPts val="0"/>
              </a:spcBef>
              <a:buSzPct val="100000"/>
              <a:buChar char="○"/>
              <a:defRPr sz="1100"/>
            </a:lvl5pPr>
            <a:lvl6pPr lvl="5">
              <a:spcBef>
                <a:spcPts val="0"/>
              </a:spcBef>
              <a:buSzPct val="100000"/>
              <a:buChar char="■"/>
              <a:defRPr sz="1100"/>
            </a:lvl6pPr>
            <a:lvl7pPr lvl="6">
              <a:spcBef>
                <a:spcPts val="0"/>
              </a:spcBef>
              <a:buSzPct val="100000"/>
              <a:buChar char="●"/>
              <a:defRPr sz="1100"/>
            </a:lvl7pPr>
            <a:lvl8pPr lvl="7">
              <a:spcBef>
                <a:spcPts val="0"/>
              </a:spcBef>
              <a:buSzPct val="100000"/>
              <a:buChar char="○"/>
              <a:defRPr sz="1100"/>
            </a:lvl8pPr>
            <a:lvl9pPr lvl="8">
              <a:spcBef>
                <a:spcPts val="0"/>
              </a:spcBef>
              <a:buSzPct val="1000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3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Shape 34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" name="Shape 35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Shape 42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3" name="Shape 43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Shape 49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0" name="Shape 50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55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Shape 56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7" name="Shape 57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8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Shape 82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3" name="Shape 83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89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Shape 90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1" name="Shape 91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Relationship Id="rId3" Type="http://schemas.openxmlformats.org/officeDocument/2006/relationships/image" Target="../media/image1.jpg"/><Relationship Id="rId4" Type="http://schemas.openxmlformats.org/officeDocument/2006/relationships/image" Target="../media/image2.png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g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g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g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g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g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type="title">
  <p:cSld name="Title slide">
    <p:spTree>
      <p:nvGrpSpPr>
        <p:cNvPr id="8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Shape 9"/>
          <p:cNvPicPr preferRelativeResize="0"/>
          <p:nvPr/>
        </p:nvPicPr>
        <p:blipFill rotWithShape="1">
          <a:blip r:embed="rId2">
            <a:alphaModFix/>
          </a:blip>
          <a:srcRect b="10978" l="30565" r="0" t="11381"/>
          <a:stretch/>
        </p:blipFill>
        <p:spPr>
          <a:xfrm>
            <a:off x="6977075" y="333250"/>
            <a:ext cx="3719073" cy="3638550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Shape 10"/>
          <p:cNvSpPr txBox="1"/>
          <p:nvPr>
            <p:ph type="ctrTitle"/>
          </p:nvPr>
        </p:nvSpPr>
        <p:spPr>
          <a:xfrm>
            <a:off x="381000" y="1583350"/>
            <a:ext cx="5975700" cy="1159800"/>
          </a:xfrm>
          <a:prstGeom prst="rect">
            <a:avLst/>
          </a:prstGeom>
        </p:spPr>
        <p:txBody>
          <a:bodyPr anchorCtr="0" anchor="b" bIns="91425" lIns="91425" rIns="91425" tIns="91425"/>
          <a:lstStyle>
            <a:lvl1pPr lvl="0">
              <a:spcBef>
                <a:spcPts val="0"/>
              </a:spcBef>
              <a:buSzPct val="100000"/>
              <a:defRPr sz="4800"/>
            </a:lvl1pPr>
            <a:lvl2pPr lvl="1" algn="ctr">
              <a:spcBef>
                <a:spcPts val="0"/>
              </a:spcBef>
              <a:buSzPct val="100000"/>
              <a:defRPr sz="4800"/>
            </a:lvl2pPr>
            <a:lvl3pPr lvl="2" algn="ctr">
              <a:spcBef>
                <a:spcPts val="0"/>
              </a:spcBef>
              <a:buSzPct val="100000"/>
              <a:defRPr sz="4800"/>
            </a:lvl3pPr>
            <a:lvl4pPr lvl="3" algn="ctr">
              <a:spcBef>
                <a:spcPts val="0"/>
              </a:spcBef>
              <a:buSzPct val="100000"/>
              <a:defRPr sz="4800"/>
            </a:lvl4pPr>
            <a:lvl5pPr lvl="4" algn="ctr">
              <a:spcBef>
                <a:spcPts val="0"/>
              </a:spcBef>
              <a:buSzPct val="100000"/>
              <a:defRPr sz="4800"/>
            </a:lvl5pPr>
            <a:lvl6pPr lvl="5" algn="ctr">
              <a:spcBef>
                <a:spcPts val="0"/>
              </a:spcBef>
              <a:buSzPct val="100000"/>
              <a:defRPr sz="4800"/>
            </a:lvl6pPr>
            <a:lvl7pPr lvl="6" algn="ctr">
              <a:spcBef>
                <a:spcPts val="0"/>
              </a:spcBef>
              <a:buSzPct val="100000"/>
              <a:defRPr sz="4800"/>
            </a:lvl7pPr>
            <a:lvl8pPr lvl="7" algn="ctr">
              <a:spcBef>
                <a:spcPts val="0"/>
              </a:spcBef>
              <a:buSzPct val="100000"/>
              <a:defRPr sz="4800"/>
            </a:lvl8pPr>
            <a:lvl9pPr lvl="8" algn="ctr">
              <a:spcBef>
                <a:spcPts val="0"/>
              </a:spcBef>
              <a:buSzPct val="100000"/>
              <a:defRPr sz="4800"/>
            </a:lvl9pPr>
          </a:lstStyle>
          <a:p/>
        </p:txBody>
      </p:sp>
      <p:sp>
        <p:nvSpPr>
          <p:cNvPr id="11" name="Shape 11"/>
          <p:cNvSpPr txBox="1"/>
          <p:nvPr>
            <p:ph idx="1" type="subTitle"/>
          </p:nvPr>
        </p:nvSpPr>
        <p:spPr>
          <a:xfrm>
            <a:off x="381000" y="3373453"/>
            <a:ext cx="7772400" cy="784800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 lvl="0">
              <a:spcBef>
                <a:spcPts val="0"/>
              </a:spcBef>
              <a:buClr>
                <a:schemeClr val="dk2"/>
              </a:buClr>
              <a:buNone/>
              <a:defRPr>
                <a:solidFill>
                  <a:schemeClr val="dk2"/>
                </a:solidFill>
              </a:defRPr>
            </a:lvl1pPr>
            <a:lvl2pPr lvl="1">
              <a:spcBef>
                <a:spcPts val="0"/>
              </a:spcBef>
              <a:buClr>
                <a:schemeClr val="dk2"/>
              </a:buClr>
              <a:buSzPct val="100000"/>
              <a:buNone/>
              <a:defRPr sz="3000">
                <a:solidFill>
                  <a:schemeClr val="dk2"/>
                </a:solidFill>
              </a:defRPr>
            </a:lvl2pPr>
            <a:lvl3pPr lvl="2">
              <a:spcBef>
                <a:spcPts val="0"/>
              </a:spcBef>
              <a:buClr>
                <a:schemeClr val="dk2"/>
              </a:buClr>
              <a:buSzPct val="100000"/>
              <a:buNone/>
              <a:defRPr sz="3000">
                <a:solidFill>
                  <a:schemeClr val="dk2"/>
                </a:solidFill>
              </a:defRPr>
            </a:lvl3pPr>
            <a:lvl4pPr lvl="3">
              <a:spcBef>
                <a:spcPts val="0"/>
              </a:spcBef>
              <a:buClr>
                <a:schemeClr val="dk2"/>
              </a:buClr>
              <a:buSzPct val="100000"/>
              <a:buNone/>
              <a:defRPr sz="3000">
                <a:solidFill>
                  <a:schemeClr val="dk2"/>
                </a:solidFill>
              </a:defRPr>
            </a:lvl4pPr>
            <a:lvl5pPr lvl="4">
              <a:spcBef>
                <a:spcPts val="0"/>
              </a:spcBef>
              <a:buClr>
                <a:schemeClr val="dk2"/>
              </a:buClr>
              <a:buSzPct val="100000"/>
              <a:buNone/>
              <a:defRPr sz="3000">
                <a:solidFill>
                  <a:schemeClr val="dk2"/>
                </a:solidFill>
              </a:defRPr>
            </a:lvl5pPr>
            <a:lvl6pPr lvl="5">
              <a:spcBef>
                <a:spcPts val="0"/>
              </a:spcBef>
              <a:buClr>
                <a:schemeClr val="dk2"/>
              </a:buClr>
              <a:buSzPct val="100000"/>
              <a:buNone/>
              <a:defRPr sz="3000">
                <a:solidFill>
                  <a:schemeClr val="dk2"/>
                </a:solidFill>
              </a:defRPr>
            </a:lvl6pPr>
            <a:lvl7pPr lvl="6">
              <a:spcBef>
                <a:spcPts val="0"/>
              </a:spcBef>
              <a:buClr>
                <a:schemeClr val="dk2"/>
              </a:buClr>
              <a:buSzPct val="100000"/>
              <a:buNone/>
              <a:defRPr sz="3000">
                <a:solidFill>
                  <a:schemeClr val="dk2"/>
                </a:solidFill>
              </a:defRPr>
            </a:lvl7pPr>
            <a:lvl8pPr lvl="7">
              <a:spcBef>
                <a:spcPts val="0"/>
              </a:spcBef>
              <a:buClr>
                <a:schemeClr val="dk2"/>
              </a:buClr>
              <a:buSzPct val="100000"/>
              <a:buNone/>
              <a:defRPr sz="3000">
                <a:solidFill>
                  <a:schemeClr val="dk2"/>
                </a:solidFill>
              </a:defRPr>
            </a:lvl8pPr>
            <a:lvl9pPr lvl="8">
              <a:spcBef>
                <a:spcPts val="0"/>
              </a:spcBef>
              <a:buClr>
                <a:schemeClr val="dk2"/>
              </a:buClr>
              <a:buSzPct val="100000"/>
              <a:buNone/>
              <a:defRPr sz="3000">
                <a:solidFill>
                  <a:schemeClr val="dk2"/>
                </a:solidFill>
              </a:defRPr>
            </a:lvl9pPr>
          </a:lstStyle>
          <a:p/>
        </p:txBody>
      </p:sp>
      <p:pic>
        <p:nvPicPr>
          <p:cNvPr id="12" name="Shape 1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04800" y="3851400"/>
            <a:ext cx="3619955" cy="986624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Shape 1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631675" y="4024925"/>
            <a:ext cx="1029400" cy="63957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type="tx">
  <p:cSld name="Title and body">
    <p:spTree>
      <p:nvGrpSpPr>
        <p:cNvPr id="14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Shape 15"/>
          <p:cNvSpPr txBox="1"/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</p:spPr>
        <p:txBody>
          <a:bodyPr anchorCtr="0" anchor="b" bIns="91425" lIns="91425" rIns="91425" tIns="91425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/>
        </p:txBody>
      </p:sp>
      <p:sp>
        <p:nvSpPr>
          <p:cNvPr id="16" name="Shape 16"/>
          <p:cNvSpPr txBox="1"/>
          <p:nvPr>
            <p:ph idx="1" type="body"/>
          </p:nvPr>
        </p:nvSpPr>
        <p:spPr>
          <a:xfrm>
            <a:off x="457200" y="1200150"/>
            <a:ext cx="4523700" cy="3725700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SzPct val="100000"/>
              <a:defRPr sz="1400"/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SzPct val="100000"/>
              <a:defRPr sz="1400"/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SzPct val="100000"/>
              <a:defRPr sz="1400"/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SzPct val="100000"/>
              <a:defRPr sz="1400"/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SzPct val="100000"/>
              <a:defRPr sz="1400"/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SzPct val="100000"/>
              <a:defRPr sz="1400"/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SzPct val="100000"/>
              <a:defRPr sz="1400"/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SzPct val="100000"/>
              <a:defRPr sz="1400"/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SzPct val="100000"/>
              <a:defRPr sz="1400"/>
            </a:lvl9pPr>
          </a:lstStyle>
          <a:p/>
        </p:txBody>
      </p:sp>
      <p:pic>
        <p:nvPicPr>
          <p:cNvPr id="17" name="Shape 17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6367326" y="4166675"/>
            <a:ext cx="2505728" cy="682950"/>
          </a:xfrm>
          <a:prstGeom prst="rect">
            <a:avLst/>
          </a:prstGeom>
          <a:noFill/>
          <a:ln>
            <a:noFill/>
          </a:ln>
        </p:spPr>
      </p:pic>
      <p:sp>
        <p:nvSpPr>
          <p:cNvPr id="18" name="Shape 18"/>
          <p:cNvSpPr txBox="1"/>
          <p:nvPr/>
        </p:nvSpPr>
        <p:spPr>
          <a:xfrm>
            <a:off x="3705300" y="4680000"/>
            <a:ext cx="4981500" cy="321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>
            <a:noAutofit/>
          </a:bodyPr>
          <a:lstStyle/>
          <a:p>
            <a:pPr lvl="0" algn="r">
              <a:spcBef>
                <a:spcPts val="0"/>
              </a:spcBef>
              <a:buNone/>
            </a:pPr>
            <a:r>
              <a:rPr lang="en">
                <a:latin typeface="Consolas"/>
                <a:ea typeface="Consolas"/>
                <a:cs typeface="Consolas"/>
                <a:sym typeface="Consolas"/>
              </a:rPr>
              <a:t>ARCCSS CMS - </a:t>
            </a:r>
            <a:r>
              <a:rPr lang="en">
                <a:latin typeface="Consolas"/>
                <a:ea typeface="Consolas"/>
                <a:cs typeface="Consolas"/>
                <a:sym typeface="Consolas"/>
              </a:rPr>
              <a:t>climate_help@nci.org.au</a:t>
            </a:r>
          </a:p>
        </p:txBody>
      </p:sp>
      <p:sp>
        <p:nvSpPr>
          <p:cNvPr id="19" name="Shape 19"/>
          <p:cNvSpPr txBox="1"/>
          <p:nvPr/>
        </p:nvSpPr>
        <p:spPr>
          <a:xfrm>
            <a:off x="508875" y="4603800"/>
            <a:ext cx="8178000" cy="321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/>
              <a:t>Technical release only - not validated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type="twoColTx">
  <p:cSld name="Title and two 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Shape 21"/>
          <p:cNvSpPr txBox="1"/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</p:spPr>
        <p:txBody>
          <a:bodyPr anchorCtr="0" anchor="b" bIns="91425" lIns="91425" rIns="91425" tIns="91425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/>
        </p:txBody>
      </p:sp>
      <p:sp>
        <p:nvSpPr>
          <p:cNvPr id="22" name="Shape 22"/>
          <p:cNvSpPr txBox="1"/>
          <p:nvPr>
            <p:ph idx="1" type="body"/>
          </p:nvPr>
        </p:nvSpPr>
        <p:spPr>
          <a:xfrm>
            <a:off x="457200" y="1200150"/>
            <a:ext cx="3994500" cy="3725700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 lvl="0">
              <a:spcBef>
                <a:spcPts val="0"/>
              </a:spcBef>
              <a:buSzPct val="100000"/>
              <a:defRPr sz="2400"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/>
        </p:txBody>
      </p:sp>
      <p:sp>
        <p:nvSpPr>
          <p:cNvPr id="23" name="Shape 23"/>
          <p:cNvSpPr txBox="1"/>
          <p:nvPr>
            <p:ph idx="2" type="body"/>
          </p:nvPr>
        </p:nvSpPr>
        <p:spPr>
          <a:xfrm>
            <a:off x="4692273" y="1200150"/>
            <a:ext cx="3994500" cy="3725700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 lvl="0">
              <a:spcBef>
                <a:spcPts val="0"/>
              </a:spcBef>
              <a:buSzPct val="100000"/>
              <a:defRPr sz="2400"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/>
        </p:txBody>
      </p:sp>
      <p:pic>
        <p:nvPicPr>
          <p:cNvPr id="24" name="Shape 24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6367326" y="4166675"/>
            <a:ext cx="2505728" cy="6829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type="titleOnly">
  <p:cSld name="Title 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hape 26"/>
          <p:cNvSpPr txBox="1"/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</p:spPr>
        <p:txBody>
          <a:bodyPr anchorCtr="0" anchor="b" bIns="91425" lIns="91425" rIns="91425" tIns="91425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/>
        </p:txBody>
      </p:sp>
      <p:pic>
        <p:nvPicPr>
          <p:cNvPr id="27" name="Shape 27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6367326" y="4166675"/>
            <a:ext cx="2505728" cy="6829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Caption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Shape 29"/>
          <p:cNvSpPr txBox="1"/>
          <p:nvPr>
            <p:ph idx="1" type="body"/>
          </p:nvPr>
        </p:nvSpPr>
        <p:spPr>
          <a:xfrm>
            <a:off x="457200" y="4406309"/>
            <a:ext cx="8229600" cy="519600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 lvl="0" algn="ctr">
              <a:spcBef>
                <a:spcPts val="360"/>
              </a:spcBef>
              <a:buSzPct val="100000"/>
              <a:buNone/>
              <a:defRPr sz="1800"/>
            </a:lvl1pPr>
          </a:lstStyle>
          <a:p/>
        </p:txBody>
      </p:sp>
      <p:pic>
        <p:nvPicPr>
          <p:cNvPr id="30" name="Shape 30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6367326" y="4166675"/>
            <a:ext cx="2505728" cy="6829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type="blank">
  <p:cSld name="Blank">
    <p:spTree>
      <p:nvGrpSpPr>
        <p:cNvPr id="3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Shape 32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6367326" y="4166675"/>
            <a:ext cx="2505728" cy="6829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simple-light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 txBox="1"/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tIns="91425"/>
          <a:lstStyle>
            <a:lvl1pPr lvl="0">
              <a:spcBef>
                <a:spcPts val="0"/>
              </a:spcBef>
              <a:buClr>
                <a:schemeClr val="dk1"/>
              </a:buClr>
              <a:buSzPct val="100000"/>
              <a:buNone/>
              <a:defRPr b="1" sz="36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buClr>
                <a:schemeClr val="dk1"/>
              </a:buClr>
              <a:buSzPct val="100000"/>
              <a:buNone/>
              <a:defRPr b="1" sz="36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buClr>
                <a:schemeClr val="dk1"/>
              </a:buClr>
              <a:buSzPct val="100000"/>
              <a:buNone/>
              <a:defRPr b="1" sz="36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buClr>
                <a:schemeClr val="dk1"/>
              </a:buClr>
              <a:buSzPct val="100000"/>
              <a:buNone/>
              <a:defRPr b="1" sz="36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buClr>
                <a:schemeClr val="dk1"/>
              </a:buClr>
              <a:buSzPct val="100000"/>
              <a:buNone/>
              <a:defRPr b="1" sz="36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buClr>
                <a:schemeClr val="dk1"/>
              </a:buClr>
              <a:buSzPct val="100000"/>
              <a:buNone/>
              <a:defRPr b="1" sz="36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buClr>
                <a:schemeClr val="dk1"/>
              </a:buClr>
              <a:buSzPct val="100000"/>
              <a:buNone/>
              <a:defRPr b="1" sz="36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buClr>
                <a:schemeClr val="dk1"/>
              </a:buClr>
              <a:buSzPct val="100000"/>
              <a:buNone/>
              <a:defRPr b="1" sz="36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buClr>
                <a:schemeClr val="dk1"/>
              </a:buClr>
              <a:buSzPct val="100000"/>
              <a:buNone/>
              <a:defRPr b="1" sz="36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Shape 7"/>
          <p:cNvSpPr txBox="1"/>
          <p:nvPr>
            <p:ph idx="1" type="body"/>
          </p:nvPr>
        </p:nvSpPr>
        <p:spPr>
          <a:xfrm>
            <a:off x="457200" y="1200150"/>
            <a:ext cx="8229600" cy="3725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lvl="0">
              <a:spcBef>
                <a:spcPts val="600"/>
              </a:spcBef>
              <a:buClr>
                <a:schemeClr val="dk1"/>
              </a:buClr>
              <a:buSzPct val="100000"/>
              <a:buChar char="●"/>
              <a:defRPr sz="3000">
                <a:solidFill>
                  <a:schemeClr val="dk1"/>
                </a:solidFill>
              </a:defRPr>
            </a:lvl1pPr>
            <a:lvl2pPr lvl="1">
              <a:spcBef>
                <a:spcPts val="480"/>
              </a:spcBef>
              <a:buClr>
                <a:schemeClr val="dk1"/>
              </a:buClr>
              <a:buSzPct val="100000"/>
              <a:buChar char="○"/>
              <a:defRPr sz="2400">
                <a:solidFill>
                  <a:schemeClr val="dk1"/>
                </a:solidFill>
              </a:defRPr>
            </a:lvl2pPr>
            <a:lvl3pPr lvl="2">
              <a:spcBef>
                <a:spcPts val="480"/>
              </a:spcBef>
              <a:buClr>
                <a:schemeClr val="dk1"/>
              </a:buClr>
              <a:buSzPct val="100000"/>
              <a:buChar char="■"/>
              <a:defRPr sz="2400">
                <a:solidFill>
                  <a:schemeClr val="dk1"/>
                </a:solidFill>
              </a:defRPr>
            </a:lvl3pPr>
            <a:lvl4pPr lvl="3">
              <a:spcBef>
                <a:spcPts val="360"/>
              </a:spcBef>
              <a:buClr>
                <a:schemeClr val="dk1"/>
              </a:buClr>
              <a:buSzPct val="100000"/>
              <a:buChar char="●"/>
              <a:defRPr sz="1800">
                <a:solidFill>
                  <a:schemeClr val="dk1"/>
                </a:solidFill>
              </a:defRPr>
            </a:lvl4pPr>
            <a:lvl5pPr lvl="4">
              <a:spcBef>
                <a:spcPts val="360"/>
              </a:spcBef>
              <a:buClr>
                <a:schemeClr val="dk1"/>
              </a:buClr>
              <a:buSzPct val="100000"/>
              <a:buChar char="○"/>
              <a:defRPr sz="1800">
                <a:solidFill>
                  <a:schemeClr val="dk1"/>
                </a:solidFill>
              </a:defRPr>
            </a:lvl5pPr>
            <a:lvl6pPr lvl="5">
              <a:spcBef>
                <a:spcPts val="360"/>
              </a:spcBef>
              <a:buClr>
                <a:schemeClr val="dk1"/>
              </a:buClr>
              <a:buSzPct val="100000"/>
              <a:buChar char="■"/>
              <a:defRPr sz="1800">
                <a:solidFill>
                  <a:schemeClr val="dk1"/>
                </a:solidFill>
              </a:defRPr>
            </a:lvl6pPr>
            <a:lvl7pPr lvl="6">
              <a:spcBef>
                <a:spcPts val="360"/>
              </a:spcBef>
              <a:buClr>
                <a:schemeClr val="dk1"/>
              </a:buClr>
              <a:buSzPct val="100000"/>
              <a:buChar char="●"/>
              <a:defRPr sz="1800">
                <a:solidFill>
                  <a:schemeClr val="dk1"/>
                </a:solidFill>
              </a:defRPr>
            </a:lvl7pPr>
            <a:lvl8pPr lvl="7">
              <a:spcBef>
                <a:spcPts val="360"/>
              </a:spcBef>
              <a:buClr>
                <a:schemeClr val="dk1"/>
              </a:buClr>
              <a:buSzPct val="100000"/>
              <a:buChar char="○"/>
              <a:defRPr sz="1800">
                <a:solidFill>
                  <a:schemeClr val="dk1"/>
                </a:solidFill>
              </a:defRPr>
            </a:lvl8pPr>
            <a:lvl9pPr lvl="8">
              <a:spcBef>
                <a:spcPts val="360"/>
              </a:spcBef>
              <a:buClr>
                <a:schemeClr val="dk1"/>
              </a:buClr>
              <a:buSzPct val="100000"/>
              <a:buChar char="■"/>
              <a:defRPr sz="1800">
                <a:solidFill>
                  <a:schemeClr val="dk1"/>
                </a:solidFill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3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6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9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5.png"/><Relationship Id="rId4" Type="http://schemas.openxmlformats.org/officeDocument/2006/relationships/image" Target="../media/image10.png"/><Relationship Id="rId5" Type="http://schemas.openxmlformats.org/officeDocument/2006/relationships/image" Target="../media/image8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7.gif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Relationship Id="rId3" Type="http://schemas.openxmlformats.org/officeDocument/2006/relationships/hyperlink" Target="http://climate-cms.unsw.wikispaces.net/High+Res+MIP" TargetMode="External"/><Relationship Id="rId4" Type="http://schemas.openxmlformats.org/officeDocument/2006/relationships/hyperlink" Target="mailto:climate_cms@nci.org.au" TargetMode="Externa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6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Shape 37"/>
          <p:cNvSpPr txBox="1"/>
          <p:nvPr>
            <p:ph type="title"/>
          </p:nvPr>
        </p:nvSpPr>
        <p:spPr>
          <a:xfrm>
            <a:off x="457200" y="205974"/>
            <a:ext cx="8229600" cy="11727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/>
              <a:t>GA 7.1 n216</a:t>
            </a:r>
            <a:br>
              <a:rPr lang="en"/>
            </a:br>
            <a:r>
              <a:rPr lang="en" sz="2400"/>
              <a:t>Scott Wales &amp; Holger Wolff</a:t>
            </a:r>
          </a:p>
          <a:p>
            <a:pPr lvl="0">
              <a:spcBef>
                <a:spcPts val="0"/>
              </a:spcBef>
              <a:buNone/>
            </a:pPr>
            <a:r>
              <a:rPr lang="en" sz="2400"/>
              <a:t>ARCCSS CMS</a:t>
            </a:r>
          </a:p>
        </p:txBody>
      </p:sp>
      <p:sp>
        <p:nvSpPr>
          <p:cNvPr id="38" name="Shape 38"/>
          <p:cNvSpPr txBox="1"/>
          <p:nvPr>
            <p:ph idx="1" type="body"/>
          </p:nvPr>
        </p:nvSpPr>
        <p:spPr>
          <a:xfrm>
            <a:off x="457200" y="1200150"/>
            <a:ext cx="4523700" cy="37257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 b="1"/>
          </a:p>
          <a:p>
            <a:pPr lvl="0">
              <a:spcBef>
                <a:spcPts val="0"/>
              </a:spcBef>
              <a:buNone/>
            </a:pPr>
            <a:r>
              <a:rPr b="1" lang="en"/>
              <a:t>Aim:</a:t>
            </a:r>
          </a:p>
          <a:p>
            <a:pPr lvl="0">
              <a:spcBef>
                <a:spcPts val="0"/>
              </a:spcBef>
              <a:buNone/>
            </a:pPr>
            <a:r>
              <a:rPr lang="en"/>
              <a:t>Reproduce a current high-resolution climate run from the Met Office, as exactly as possible</a:t>
            </a:r>
          </a:p>
          <a:p>
            <a:pPr lvl="0" rtl="0">
              <a:spcBef>
                <a:spcPts val="0"/>
              </a:spcBef>
              <a:buNone/>
            </a:pPr>
            <a:r>
              <a:rPr b="1" lang="en"/>
              <a:t>Uses:</a:t>
            </a:r>
          </a:p>
          <a:p>
            <a:pPr indent="-228600" lvl="0" marL="457200" rtl="0">
              <a:spcBef>
                <a:spcPts val="0"/>
              </a:spcBef>
            </a:pPr>
            <a:r>
              <a:rPr lang="en"/>
              <a:t>Diagnose land surface and CABLE integration issues</a:t>
            </a:r>
          </a:p>
          <a:p>
            <a:pPr indent="-228600" lvl="0" marL="457200">
              <a:spcBef>
                <a:spcPts val="0"/>
              </a:spcBef>
            </a:pPr>
            <a:r>
              <a:rPr lang="en"/>
              <a:t>Enable high resolution Transpose-AMIP runs for CLEX process studies</a:t>
            </a:r>
          </a:p>
        </p:txBody>
      </p:sp>
      <p:pic>
        <p:nvPicPr>
          <p:cNvPr descr="n216.png" id="39" name="Shape 3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815750" y="635550"/>
            <a:ext cx="3957475" cy="3560474"/>
          </a:xfrm>
          <a:prstGeom prst="rect">
            <a:avLst/>
          </a:prstGeom>
          <a:noFill/>
          <a:ln>
            <a:noFill/>
          </a:ln>
        </p:spPr>
      </p:pic>
      <p:sp>
        <p:nvSpPr>
          <p:cNvPr id="40" name="Shape 40"/>
          <p:cNvSpPr txBox="1"/>
          <p:nvPr/>
        </p:nvSpPr>
        <p:spPr>
          <a:xfrm>
            <a:off x="4732859" y="4032000"/>
            <a:ext cx="4074900" cy="307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>
            <a:noAutofit/>
          </a:bodyPr>
          <a:lstStyle/>
          <a:p>
            <a:pPr lvl="0" algn="r">
              <a:spcBef>
                <a:spcPts val="0"/>
              </a:spcBef>
              <a:buNone/>
            </a:pPr>
            <a:r>
              <a:rPr lang="en" sz="1000"/>
              <a:t>Daily mean temp + wind, 1950-01-05, data</a:t>
            </a:r>
            <a:r>
              <a:rPr lang="en" sz="1000"/>
              <a:t> courtesy UKMO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Shape 45"/>
          <p:cNvSpPr txBox="1"/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</p:spPr>
        <p:txBody>
          <a:bodyPr anchorCtr="0" anchor="b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/>
              <a:t>Source Job &amp; Porting</a:t>
            </a:r>
          </a:p>
        </p:txBody>
      </p:sp>
      <p:sp>
        <p:nvSpPr>
          <p:cNvPr id="46" name="Shape 46"/>
          <p:cNvSpPr txBox="1"/>
          <p:nvPr>
            <p:ph idx="1" type="body"/>
          </p:nvPr>
        </p:nvSpPr>
        <p:spPr>
          <a:xfrm>
            <a:off x="457200" y="1200150"/>
            <a:ext cx="4523700" cy="37257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/>
              <a:t>Based on the GA7.1 HighResMIP run by the Hadley Centre, uses the faster EasyAerosol scheme</a:t>
            </a:r>
          </a:p>
          <a:p>
            <a:pPr lvl="0">
              <a:spcBef>
                <a:spcPts val="0"/>
              </a:spcBef>
              <a:buNone/>
            </a:pPr>
            <a:r>
              <a:rPr lang="en"/>
              <a:t>NCI site information is in the GA7.1 trunk, porting to Raijin involved minor changes and tuning the decomposition</a:t>
            </a:r>
          </a:p>
          <a:p>
            <a:pPr lvl="0">
              <a:spcBef>
                <a:spcPts val="0"/>
              </a:spcBef>
              <a:buNone/>
            </a:pPr>
            <a:r>
              <a:rPr lang="en"/>
              <a:t>Model runs at 28 hours per model year, costing 11 kSU per model year</a:t>
            </a:r>
          </a:p>
        </p:txBody>
      </p:sp>
      <p:pic>
        <p:nvPicPr>
          <p:cNvPr descr="Screenshot from 2017-08-30 15:00:10.png" id="47" name="Shape 47"/>
          <p:cNvPicPr preferRelativeResize="0"/>
          <p:nvPr/>
        </p:nvPicPr>
        <p:blipFill rotWithShape="1">
          <a:blip r:embed="rId3">
            <a:alphaModFix/>
          </a:blip>
          <a:srcRect b="15697" l="0" r="18606" t="0"/>
          <a:stretch/>
        </p:blipFill>
        <p:spPr>
          <a:xfrm>
            <a:off x="5133300" y="1063374"/>
            <a:ext cx="3637250" cy="30849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5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Screenshot from 2017-08-30 15:02:26.png" id="52" name="Shape 5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792125" y="826749"/>
            <a:ext cx="4275673" cy="3204599"/>
          </a:xfrm>
          <a:prstGeom prst="rect">
            <a:avLst/>
          </a:prstGeom>
          <a:noFill/>
          <a:ln>
            <a:noFill/>
          </a:ln>
        </p:spPr>
      </p:pic>
      <p:sp>
        <p:nvSpPr>
          <p:cNvPr id="53" name="Shape 53"/>
          <p:cNvSpPr txBox="1"/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</p:spPr>
        <p:txBody>
          <a:bodyPr anchorCtr="0" anchor="b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/>
              <a:t>AMIP</a:t>
            </a:r>
          </a:p>
        </p:txBody>
      </p:sp>
      <p:sp>
        <p:nvSpPr>
          <p:cNvPr id="54" name="Shape 54"/>
          <p:cNvSpPr txBox="1"/>
          <p:nvPr>
            <p:ph idx="1" type="body"/>
          </p:nvPr>
        </p:nvSpPr>
        <p:spPr>
          <a:xfrm>
            <a:off x="457200" y="1200150"/>
            <a:ext cx="4523700" cy="37257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/>
              <a:t>One model year complete, scientific validation in progress by Peter Gibson (ARCCSS/UNSW)</a:t>
            </a:r>
          </a:p>
          <a:p>
            <a:pPr lvl="0">
              <a:spcBef>
                <a:spcPts val="0"/>
              </a:spcBef>
              <a:buNone/>
            </a:pPr>
            <a:r>
              <a:rPr lang="en"/>
              <a:t>Once match with UKMO results is good we will progress to JULES and CABLE bug fixes, running these for longer periods</a:t>
            </a:r>
          </a:p>
          <a:p>
            <a:pPr lvl="0">
              <a:spcBef>
                <a:spcPts val="0"/>
              </a:spcBef>
              <a:buNone/>
            </a:pPr>
            <a:r>
              <a:rPr lang="en"/>
              <a:t>The aim of these tests is to improve model results for both JULES and the UM, and to show the effectiveness of CABLE</a:t>
            </a:r>
          </a:p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  <a:p>
            <a:pPr lvl="0">
              <a:spcBef>
                <a:spcPts val="0"/>
              </a:spcBef>
              <a:buNone/>
            </a:pPr>
            <a:r>
              <a:rPr lang="en"/>
              <a:t>Rose ID - </a:t>
            </a:r>
            <a:r>
              <a:rPr b="1" lang="en">
                <a:latin typeface="Consolas"/>
                <a:ea typeface="Consolas"/>
                <a:cs typeface="Consolas"/>
                <a:sym typeface="Consolas"/>
              </a:rPr>
              <a:t>u-an493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58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Shape 59"/>
          <p:cNvSpPr/>
          <p:nvPr/>
        </p:nvSpPr>
        <p:spPr>
          <a:xfrm>
            <a:off x="4549550" y="2902333"/>
            <a:ext cx="1162925" cy="492050"/>
          </a:xfrm>
          <a:custGeom>
            <a:pathLst>
              <a:path extrusionOk="0" h="19682" w="46517">
                <a:moveTo>
                  <a:pt x="0" y="19450"/>
                </a:moveTo>
                <a:cubicBezTo>
                  <a:pt x="1812" y="18948"/>
                  <a:pt x="6788" y="19682"/>
                  <a:pt x="10877" y="16442"/>
                </a:cubicBezTo>
                <a:cubicBezTo>
                  <a:pt x="14965" y="13202"/>
                  <a:pt x="20249" y="87"/>
                  <a:pt x="24531" y="10"/>
                </a:cubicBezTo>
                <a:cubicBezTo>
                  <a:pt x="28812" y="-67"/>
                  <a:pt x="32900" y="12700"/>
                  <a:pt x="36565" y="15979"/>
                </a:cubicBezTo>
                <a:cubicBezTo>
                  <a:pt x="40229" y="19257"/>
                  <a:pt x="44858" y="19064"/>
                  <a:pt x="46517" y="19682"/>
                </a:cubicBezTo>
              </a:path>
            </a:pathLst>
          </a:custGeom>
          <a:noFill/>
          <a:ln cap="flat" cmpd="sng" w="28575">
            <a:solidFill>
              <a:srgbClr val="FF0000"/>
            </a:solidFill>
            <a:prstDash val="solid"/>
            <a:round/>
            <a:headEnd len="lg" w="lg" type="none"/>
            <a:tailEnd len="lg" w="lg" type="none"/>
          </a:ln>
        </p:spPr>
      </p:sp>
      <p:sp>
        <p:nvSpPr>
          <p:cNvPr id="60" name="Shape 60"/>
          <p:cNvSpPr txBox="1"/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</p:spPr>
        <p:txBody>
          <a:bodyPr anchorCtr="0" anchor="b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/>
              <a:t>Previous Test</a:t>
            </a:r>
          </a:p>
        </p:txBody>
      </p:sp>
      <p:sp>
        <p:nvSpPr>
          <p:cNvPr id="61" name="Shape 61"/>
          <p:cNvSpPr txBox="1"/>
          <p:nvPr>
            <p:ph idx="1" type="body"/>
          </p:nvPr>
        </p:nvSpPr>
        <p:spPr>
          <a:xfrm>
            <a:off x="457200" y="1200150"/>
            <a:ext cx="3534900" cy="37257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/>
              <a:t>How do we check two model runs with different compilers / libraries are giving the same results?</a:t>
            </a:r>
          </a:p>
          <a:p>
            <a:pPr lvl="0">
              <a:spcBef>
                <a:spcPts val="0"/>
              </a:spcBef>
              <a:buNone/>
            </a:pPr>
            <a:r>
              <a:rPr lang="en"/>
              <a:t>Run an ensemble with input fields perturbed by 1 ULP for each compiler, check if the results are sampled from the same distribution</a:t>
            </a:r>
          </a:p>
          <a:p>
            <a:pPr lvl="0">
              <a:spcBef>
                <a:spcPts val="0"/>
              </a:spcBef>
              <a:buNone/>
            </a:pPr>
            <a:r>
              <a:rPr lang="en"/>
              <a:t>Developed</a:t>
            </a:r>
            <a:r>
              <a:rPr lang="en"/>
              <a:t> by João Teixeira a</a:t>
            </a:r>
            <a:r>
              <a:rPr lang="en"/>
              <a:t>t UKMO</a:t>
            </a:r>
          </a:p>
        </p:txBody>
      </p:sp>
      <p:grpSp>
        <p:nvGrpSpPr>
          <p:cNvPr id="62" name="Shape 62"/>
          <p:cNvGrpSpPr/>
          <p:nvPr/>
        </p:nvGrpSpPr>
        <p:grpSpPr>
          <a:xfrm>
            <a:off x="4474350" y="1119125"/>
            <a:ext cx="1305600" cy="871800"/>
            <a:chOff x="4474350" y="1271525"/>
            <a:chExt cx="1305600" cy="871800"/>
          </a:xfrm>
        </p:grpSpPr>
        <p:sp>
          <p:nvSpPr>
            <p:cNvPr id="63" name="Shape 63"/>
            <p:cNvSpPr/>
            <p:nvPr/>
          </p:nvSpPr>
          <p:spPr>
            <a:xfrm>
              <a:off x="4474350" y="1271525"/>
              <a:ext cx="1000800" cy="567000"/>
            </a:xfrm>
            <a:prstGeom prst="rect">
              <a:avLst/>
            </a:prstGeom>
            <a:solidFill>
              <a:srgbClr val="F4CCCC"/>
            </a:solidFill>
            <a:ln cap="flat" cmpd="sng" w="9525">
              <a:solidFill>
                <a:schemeClr val="dk2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 lvl="0" rtl="0"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64" name="Shape 64"/>
            <p:cNvSpPr/>
            <p:nvPr/>
          </p:nvSpPr>
          <p:spPr>
            <a:xfrm>
              <a:off x="4626750" y="1423925"/>
              <a:ext cx="1000800" cy="567000"/>
            </a:xfrm>
            <a:prstGeom prst="rect">
              <a:avLst/>
            </a:prstGeom>
            <a:solidFill>
              <a:srgbClr val="EA9999"/>
            </a:solidFill>
            <a:ln cap="flat" cmpd="sng" w="9525">
              <a:solidFill>
                <a:schemeClr val="dk2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 lvl="0" rtl="0"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65" name="Shape 65"/>
            <p:cNvSpPr/>
            <p:nvPr/>
          </p:nvSpPr>
          <p:spPr>
            <a:xfrm>
              <a:off x="4779150" y="1576325"/>
              <a:ext cx="1000800" cy="567000"/>
            </a:xfrm>
            <a:prstGeom prst="rect">
              <a:avLst/>
            </a:prstGeom>
            <a:solidFill>
              <a:srgbClr val="E06666"/>
            </a:solidFill>
            <a:ln cap="flat" cmpd="sng" w="9525">
              <a:solidFill>
                <a:schemeClr val="dk2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 lvl="0" rtl="0"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66" name="Shape 66"/>
          <p:cNvGrpSpPr/>
          <p:nvPr/>
        </p:nvGrpSpPr>
        <p:grpSpPr>
          <a:xfrm>
            <a:off x="7381200" y="1119125"/>
            <a:ext cx="1305600" cy="871800"/>
            <a:chOff x="7381200" y="1271525"/>
            <a:chExt cx="1305600" cy="871800"/>
          </a:xfrm>
        </p:grpSpPr>
        <p:sp>
          <p:nvSpPr>
            <p:cNvPr id="67" name="Shape 67"/>
            <p:cNvSpPr/>
            <p:nvPr/>
          </p:nvSpPr>
          <p:spPr>
            <a:xfrm>
              <a:off x="7381200" y="1271525"/>
              <a:ext cx="1000800" cy="567000"/>
            </a:xfrm>
            <a:prstGeom prst="rect">
              <a:avLst/>
            </a:prstGeom>
            <a:solidFill>
              <a:srgbClr val="CFE2F3"/>
            </a:solidFill>
            <a:ln cap="flat" cmpd="sng" w="9525">
              <a:solidFill>
                <a:schemeClr val="dk2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 lvl="0" rtl="0"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68" name="Shape 68"/>
            <p:cNvSpPr/>
            <p:nvPr/>
          </p:nvSpPr>
          <p:spPr>
            <a:xfrm>
              <a:off x="7533600" y="1423925"/>
              <a:ext cx="1000800" cy="567000"/>
            </a:xfrm>
            <a:prstGeom prst="rect">
              <a:avLst/>
            </a:prstGeom>
            <a:solidFill>
              <a:srgbClr val="A4C2F4"/>
            </a:solidFill>
            <a:ln cap="flat" cmpd="sng" w="9525">
              <a:solidFill>
                <a:schemeClr val="dk2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 lvl="0" rtl="0"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69" name="Shape 69"/>
            <p:cNvSpPr/>
            <p:nvPr/>
          </p:nvSpPr>
          <p:spPr>
            <a:xfrm>
              <a:off x="7686000" y="1576325"/>
              <a:ext cx="1000800" cy="567000"/>
            </a:xfrm>
            <a:prstGeom prst="rect">
              <a:avLst/>
            </a:prstGeom>
            <a:solidFill>
              <a:srgbClr val="6FA8DC"/>
            </a:solidFill>
            <a:ln cap="flat" cmpd="sng" w="9525">
              <a:solidFill>
                <a:schemeClr val="dk2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 lvl="0" rtl="0"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</p:grpSp>
      <p:cxnSp>
        <p:nvCxnSpPr>
          <p:cNvPr id="70" name="Shape 70"/>
          <p:cNvCxnSpPr/>
          <p:nvPr/>
        </p:nvCxnSpPr>
        <p:spPr>
          <a:xfrm>
            <a:off x="4450200" y="3388575"/>
            <a:ext cx="1353900" cy="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lg" w="lg" type="none"/>
            <a:tailEnd len="lg" w="lg" type="none"/>
          </a:ln>
        </p:spPr>
      </p:cxnSp>
      <p:cxnSp>
        <p:nvCxnSpPr>
          <p:cNvPr id="71" name="Shape 71"/>
          <p:cNvCxnSpPr/>
          <p:nvPr/>
        </p:nvCxnSpPr>
        <p:spPr>
          <a:xfrm>
            <a:off x="7357050" y="3388575"/>
            <a:ext cx="1353900" cy="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lg" w="lg" type="none"/>
            <a:tailEnd len="lg" w="lg" type="none"/>
          </a:ln>
        </p:spPr>
      </p:cxnSp>
      <p:cxnSp>
        <p:nvCxnSpPr>
          <p:cNvPr id="72" name="Shape 72"/>
          <p:cNvCxnSpPr/>
          <p:nvPr/>
        </p:nvCxnSpPr>
        <p:spPr>
          <a:xfrm>
            <a:off x="5615100" y="4059725"/>
            <a:ext cx="1935300" cy="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lg" w="lg" type="none"/>
            <a:tailEnd len="lg" w="lg" type="none"/>
          </a:ln>
        </p:spPr>
      </p:cxnSp>
      <p:sp>
        <p:nvSpPr>
          <p:cNvPr id="73" name="Shape 73"/>
          <p:cNvSpPr/>
          <p:nvPr/>
        </p:nvSpPr>
        <p:spPr>
          <a:xfrm>
            <a:off x="5714450" y="3573483"/>
            <a:ext cx="1162925" cy="492050"/>
          </a:xfrm>
          <a:custGeom>
            <a:pathLst>
              <a:path extrusionOk="0" h="19682" w="46517">
                <a:moveTo>
                  <a:pt x="0" y="19450"/>
                </a:moveTo>
                <a:cubicBezTo>
                  <a:pt x="1812" y="18948"/>
                  <a:pt x="6788" y="19682"/>
                  <a:pt x="10877" y="16442"/>
                </a:cubicBezTo>
                <a:cubicBezTo>
                  <a:pt x="14965" y="13202"/>
                  <a:pt x="20249" y="87"/>
                  <a:pt x="24531" y="10"/>
                </a:cubicBezTo>
                <a:cubicBezTo>
                  <a:pt x="28812" y="-67"/>
                  <a:pt x="32900" y="12700"/>
                  <a:pt x="36565" y="15979"/>
                </a:cubicBezTo>
                <a:cubicBezTo>
                  <a:pt x="40229" y="19257"/>
                  <a:pt x="44858" y="19064"/>
                  <a:pt x="46517" y="19682"/>
                </a:cubicBezTo>
              </a:path>
            </a:pathLst>
          </a:custGeom>
          <a:noFill/>
          <a:ln cap="flat" cmpd="sng" w="28575">
            <a:solidFill>
              <a:srgbClr val="FF0000"/>
            </a:solidFill>
            <a:prstDash val="solid"/>
            <a:round/>
            <a:headEnd len="lg" w="lg" type="none"/>
            <a:tailEnd len="lg" w="lg" type="none"/>
          </a:ln>
        </p:spPr>
      </p:sp>
      <p:sp>
        <p:nvSpPr>
          <p:cNvPr id="74" name="Shape 74"/>
          <p:cNvSpPr/>
          <p:nvPr/>
        </p:nvSpPr>
        <p:spPr>
          <a:xfrm>
            <a:off x="6271725" y="3430925"/>
            <a:ext cx="937433" cy="634596"/>
          </a:xfrm>
          <a:custGeom>
            <a:pathLst>
              <a:path extrusionOk="0" h="19682" w="46517">
                <a:moveTo>
                  <a:pt x="0" y="19450"/>
                </a:moveTo>
                <a:cubicBezTo>
                  <a:pt x="1812" y="18948"/>
                  <a:pt x="6788" y="19682"/>
                  <a:pt x="10877" y="16442"/>
                </a:cubicBezTo>
                <a:cubicBezTo>
                  <a:pt x="14965" y="13202"/>
                  <a:pt x="20249" y="87"/>
                  <a:pt x="24531" y="10"/>
                </a:cubicBezTo>
                <a:cubicBezTo>
                  <a:pt x="28812" y="-67"/>
                  <a:pt x="32900" y="12700"/>
                  <a:pt x="36565" y="15979"/>
                </a:cubicBezTo>
                <a:cubicBezTo>
                  <a:pt x="40229" y="19257"/>
                  <a:pt x="44858" y="19064"/>
                  <a:pt x="46517" y="19682"/>
                </a:cubicBezTo>
              </a:path>
            </a:pathLst>
          </a:custGeom>
          <a:noFill/>
          <a:ln cap="flat" cmpd="sng" w="28575">
            <a:solidFill>
              <a:srgbClr val="0000FF"/>
            </a:solidFill>
            <a:prstDash val="solid"/>
            <a:round/>
            <a:headEnd len="lg" w="lg" type="none"/>
            <a:tailEnd len="lg" w="lg" type="none"/>
          </a:ln>
        </p:spPr>
      </p:sp>
      <p:sp>
        <p:nvSpPr>
          <p:cNvPr id="75" name="Shape 75"/>
          <p:cNvSpPr/>
          <p:nvPr/>
        </p:nvSpPr>
        <p:spPr>
          <a:xfrm>
            <a:off x="7673850" y="2753975"/>
            <a:ext cx="937433" cy="634596"/>
          </a:xfrm>
          <a:custGeom>
            <a:pathLst>
              <a:path extrusionOk="0" h="19682" w="46517">
                <a:moveTo>
                  <a:pt x="0" y="19450"/>
                </a:moveTo>
                <a:cubicBezTo>
                  <a:pt x="1812" y="18948"/>
                  <a:pt x="6788" y="19682"/>
                  <a:pt x="10877" y="16442"/>
                </a:cubicBezTo>
                <a:cubicBezTo>
                  <a:pt x="14965" y="13202"/>
                  <a:pt x="20249" y="87"/>
                  <a:pt x="24531" y="10"/>
                </a:cubicBezTo>
                <a:cubicBezTo>
                  <a:pt x="28812" y="-67"/>
                  <a:pt x="32900" y="12700"/>
                  <a:pt x="36565" y="15979"/>
                </a:cubicBezTo>
                <a:cubicBezTo>
                  <a:pt x="40229" y="19257"/>
                  <a:pt x="44858" y="19064"/>
                  <a:pt x="46517" y="19682"/>
                </a:cubicBezTo>
              </a:path>
            </a:pathLst>
          </a:custGeom>
          <a:noFill/>
          <a:ln cap="flat" cmpd="sng" w="28575">
            <a:solidFill>
              <a:srgbClr val="0000FF"/>
            </a:solidFill>
            <a:prstDash val="solid"/>
            <a:round/>
            <a:headEnd len="lg" w="lg" type="none"/>
            <a:tailEnd len="lg" w="lg" type="none"/>
          </a:ln>
        </p:spPr>
      </p:sp>
      <p:sp>
        <p:nvSpPr>
          <p:cNvPr id="76" name="Shape 76"/>
          <p:cNvSpPr txBox="1"/>
          <p:nvPr/>
        </p:nvSpPr>
        <p:spPr>
          <a:xfrm>
            <a:off x="4474350" y="795800"/>
            <a:ext cx="1000800" cy="39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>
            <a:noAutofit/>
          </a:bodyPr>
          <a:lstStyle/>
          <a:p>
            <a:pPr lvl="0" algn="ctr">
              <a:spcBef>
                <a:spcPts val="0"/>
              </a:spcBef>
              <a:buNone/>
            </a:pPr>
            <a:r>
              <a:rPr lang="en"/>
              <a:t>UKMO</a:t>
            </a:r>
          </a:p>
        </p:txBody>
      </p:sp>
      <p:sp>
        <p:nvSpPr>
          <p:cNvPr id="77" name="Shape 77"/>
          <p:cNvSpPr txBox="1"/>
          <p:nvPr/>
        </p:nvSpPr>
        <p:spPr>
          <a:xfrm>
            <a:off x="7381200" y="795800"/>
            <a:ext cx="1000800" cy="39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>
            <a:noAutofit/>
          </a:bodyPr>
          <a:lstStyle/>
          <a:p>
            <a:pPr lvl="0" rtl="0" algn="ctr">
              <a:spcBef>
                <a:spcPts val="0"/>
              </a:spcBef>
              <a:buNone/>
            </a:pPr>
            <a:r>
              <a:rPr lang="en"/>
              <a:t>NCI</a:t>
            </a:r>
          </a:p>
        </p:txBody>
      </p:sp>
      <p:pic>
        <p:nvPicPr>
          <p:cNvPr descr="n216_temp.png" id="78" name="Shape 7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779950" y="369739"/>
            <a:ext cx="1544985" cy="790499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n216_temp_noise.png" id="79" name="Shape 7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579175" y="1366477"/>
            <a:ext cx="1407197" cy="719999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n216_temp_noise.png" id="80" name="Shape 80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7424620" y="1366477"/>
            <a:ext cx="1407197" cy="7199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84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Shape 85"/>
          <p:cNvSpPr txBox="1"/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</p:spPr>
        <p:txBody>
          <a:bodyPr anchorCtr="0" anchor="b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/>
              <a:t>Transpose AMIP</a:t>
            </a:r>
          </a:p>
        </p:txBody>
      </p:sp>
      <p:sp>
        <p:nvSpPr>
          <p:cNvPr id="86" name="Shape 86"/>
          <p:cNvSpPr txBox="1"/>
          <p:nvPr>
            <p:ph idx="1" type="body"/>
          </p:nvPr>
        </p:nvSpPr>
        <p:spPr>
          <a:xfrm>
            <a:off x="457200" y="1200150"/>
            <a:ext cx="3474600" cy="37257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/>
              <a:t>Initialise the model from ERA-Interim results at an arbitrary start date</a:t>
            </a:r>
          </a:p>
          <a:p>
            <a:pPr lvl="0">
              <a:spcBef>
                <a:spcPts val="0"/>
              </a:spcBef>
              <a:buNone/>
            </a:pPr>
            <a:r>
              <a:rPr lang="en"/>
              <a:t>Builds on work done at BoM</a:t>
            </a:r>
          </a:p>
          <a:p>
            <a:pPr lvl="0">
              <a:spcBef>
                <a:spcPts val="0"/>
              </a:spcBef>
              <a:buNone/>
            </a:pPr>
            <a:r>
              <a:rPr lang="en"/>
              <a:t>Allows for high-resolution modelling of the processes around extreme events</a:t>
            </a:r>
          </a:p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  <a:p>
            <a:pPr lvl="0">
              <a:spcBef>
                <a:spcPts val="0"/>
              </a:spcBef>
              <a:buNone/>
            </a:pPr>
            <a:r>
              <a:rPr lang="en"/>
              <a:t>Rose ID - </a:t>
            </a:r>
            <a:r>
              <a:rPr b="1" lang="en">
                <a:highlight>
                  <a:srgbClr val="FFFFFF"/>
                </a:highlight>
                <a:latin typeface="Consolas"/>
                <a:ea typeface="Consolas"/>
                <a:cs typeface="Consolas"/>
                <a:sym typeface="Consolas"/>
              </a:rPr>
              <a:t>u-ap508</a:t>
            </a:r>
          </a:p>
        </p:txBody>
      </p:sp>
      <p:pic>
        <p:nvPicPr>
          <p:cNvPr descr="anim.gif" id="87" name="Shape 8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799875" y="363703"/>
            <a:ext cx="3989145" cy="3775321"/>
          </a:xfrm>
          <a:prstGeom prst="rect">
            <a:avLst/>
          </a:prstGeom>
          <a:noFill/>
          <a:ln>
            <a:noFill/>
          </a:ln>
        </p:spPr>
      </p:pic>
      <p:sp>
        <p:nvSpPr>
          <p:cNvPr id="88" name="Shape 88"/>
          <p:cNvSpPr txBox="1"/>
          <p:nvPr/>
        </p:nvSpPr>
        <p:spPr>
          <a:xfrm>
            <a:off x="4732859" y="4032000"/>
            <a:ext cx="4074900" cy="307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>
            <a:noAutofit/>
          </a:bodyPr>
          <a:lstStyle/>
          <a:p>
            <a:pPr lvl="0" rtl="0" algn="r">
              <a:spcBef>
                <a:spcPts val="0"/>
              </a:spcBef>
              <a:buNone/>
            </a:pPr>
            <a:r>
              <a:rPr lang="en" sz="1000"/>
              <a:t>Precipitation and Surface Pressure, Brisbane floods Dec. 2010/2011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92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Shape 93"/>
          <p:cNvSpPr txBox="1"/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</p:spPr>
        <p:txBody>
          <a:bodyPr anchorCtr="0" anchor="b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/>
              <a:t>More Info</a:t>
            </a:r>
          </a:p>
        </p:txBody>
      </p:sp>
      <p:sp>
        <p:nvSpPr>
          <p:cNvPr id="94" name="Shape 94"/>
          <p:cNvSpPr txBox="1"/>
          <p:nvPr>
            <p:ph idx="1" type="body"/>
          </p:nvPr>
        </p:nvSpPr>
        <p:spPr>
          <a:xfrm>
            <a:off x="457200" y="1200150"/>
            <a:ext cx="7167900" cy="37257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b="1" lang="en" sz="1800"/>
              <a:t>CMS Wiki: </a:t>
            </a:r>
            <a:r>
              <a:rPr lang="en" sz="1800" u="sng">
                <a:solidFill>
                  <a:schemeClr val="hlink"/>
                </a:solidFill>
                <a:hlinkClick r:id="rId3"/>
              </a:rPr>
              <a:t>http://climate-cms.unsw.wikispaces.net/High+Res+MIP</a:t>
            </a:r>
          </a:p>
          <a:p>
            <a:pPr lvl="0">
              <a:spcBef>
                <a:spcPts val="0"/>
              </a:spcBef>
              <a:buNone/>
            </a:pPr>
            <a:r>
              <a:rPr b="1" lang="en" sz="1800"/>
              <a:t>Help:</a:t>
            </a:r>
            <a:r>
              <a:rPr lang="en" sz="1800"/>
              <a:t> </a:t>
            </a:r>
            <a:r>
              <a:rPr lang="en" sz="1800" u="sng">
                <a:solidFill>
                  <a:schemeClr val="hlink"/>
                </a:solidFill>
                <a:hlinkClick r:id="rId4"/>
              </a:rPr>
              <a:t>climate_cms@nci.org.au</a:t>
            </a:r>
            <a:r>
              <a:rPr lang="en" sz="1800"/>
              <a:t> 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CoE">
  <a:themeElements>
    <a:clrScheme name="Custom 347">
      <a:dk1>
        <a:srgbClr val="000000"/>
      </a:dk1>
      <a:lt1>
        <a:srgbClr val="FFFFFF"/>
      </a:lt1>
      <a:dk2>
        <a:srgbClr val="666666"/>
      </a:dk2>
      <a:lt2>
        <a:srgbClr val="CCCCCC"/>
      </a:lt2>
      <a:accent1>
        <a:srgbClr val="3A81BA"/>
      </a:accent1>
      <a:accent2>
        <a:srgbClr val="D89F39"/>
      </a:accent2>
      <a:accent3>
        <a:srgbClr val="8BAB42"/>
      </a:accent3>
      <a:accent4>
        <a:srgbClr val="57A7B5"/>
      </a:accent4>
      <a:accent5>
        <a:srgbClr val="8B81D2"/>
      </a:accent5>
      <a:accent6>
        <a:srgbClr val="963334"/>
      </a:accent6>
      <a:hlink>
        <a:srgbClr val="1155CC"/>
      </a:hlink>
      <a:folHlink>
        <a:srgbClr val="6611CC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