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2">
            <a:alphaModFix/>
          </a:blip>
          <a:srcRect b="10978" l="30565" r="0" t="11381"/>
          <a:stretch/>
        </p:blipFill>
        <p:spPr>
          <a:xfrm>
            <a:off x="6977075" y="333250"/>
            <a:ext cx="3719073" cy="36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/>
          <p:nvPr>
            <p:ph type="ctrTitle"/>
          </p:nvPr>
        </p:nvSpPr>
        <p:spPr>
          <a:xfrm>
            <a:off x="381000" y="1583350"/>
            <a:ext cx="5975700" cy="1159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81000" y="3373453"/>
            <a:ext cx="7772400" cy="78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id="12" name="Shape 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851400"/>
            <a:ext cx="3619955" cy="986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1675" y="4024925"/>
            <a:ext cx="1029400" cy="639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45237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defRPr sz="1400"/>
            </a:lvl9pPr>
          </a:lstStyle>
          <a:p/>
        </p:txBody>
      </p:sp>
      <p:pic>
        <p:nvPicPr>
          <p:cNvPr id="17" name="Shape 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67326" y="4166675"/>
            <a:ext cx="2505728" cy="68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Shape 18"/>
          <p:cNvSpPr txBox="1"/>
          <p:nvPr/>
        </p:nvSpPr>
        <p:spPr>
          <a:xfrm>
            <a:off x="3705300" y="4603800"/>
            <a:ext cx="49815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ARCCSS CMS - </a:t>
            </a:r>
            <a:r>
              <a:rPr lang="en">
                <a:latin typeface="Consolas"/>
                <a:ea typeface="Consolas"/>
                <a:cs typeface="Consolas"/>
                <a:sym typeface="Consolas"/>
              </a:rPr>
              <a:t>climate_help@nci.org.au</a:t>
            </a:r>
          </a:p>
        </p:txBody>
      </p:sp>
      <p:sp>
        <p:nvSpPr>
          <p:cNvPr id="19" name="Shape 19"/>
          <p:cNvSpPr txBox="1"/>
          <p:nvPr/>
        </p:nvSpPr>
        <p:spPr>
          <a:xfrm>
            <a:off x="508875" y="4603800"/>
            <a:ext cx="8178000" cy="3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692273" y="1200150"/>
            <a:ext cx="3994500" cy="3725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pic>
        <p:nvPicPr>
          <p:cNvPr id="24" name="Shape 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67326" y="4166675"/>
            <a:ext cx="2505728" cy="6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pic>
        <p:nvPicPr>
          <p:cNvPr id="27" name="Shape 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67326" y="4166675"/>
            <a:ext cx="2505728" cy="6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pic>
        <p:nvPicPr>
          <p:cNvPr id="30" name="Shape 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67326" y="4166675"/>
            <a:ext cx="2505728" cy="6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Shape 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67326" y="4166675"/>
            <a:ext cx="2505728" cy="68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600"/>
              </a:spcBef>
              <a:buClr>
                <a:schemeClr val="dk1"/>
              </a:buClr>
              <a:buSzPct val="100000"/>
              <a:buChar char="●"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480"/>
              </a:spcBef>
              <a:buClr>
                <a:schemeClr val="dk1"/>
              </a:buClr>
              <a:buSzPct val="100000"/>
              <a:buChar char="○"/>
              <a:defRPr sz="2400">
                <a:solidFill>
                  <a:schemeClr val="dk1"/>
                </a:solidFill>
              </a:defRPr>
            </a:lvl2pPr>
            <a:lvl3pPr lvl="2">
              <a:spcBef>
                <a:spcPts val="480"/>
              </a:spcBef>
              <a:buClr>
                <a:schemeClr val="dk1"/>
              </a:buClr>
              <a:buSzPct val="100000"/>
              <a:buChar char="■"/>
              <a:defRPr sz="2400">
                <a:solidFill>
                  <a:schemeClr val="dk1"/>
                </a:solidFill>
              </a:defRPr>
            </a:lvl3pPr>
            <a:lvl4pPr lvl="3">
              <a:spcBef>
                <a:spcPts val="360"/>
              </a:spcBef>
              <a:buClr>
                <a:schemeClr val="dk1"/>
              </a:buClr>
              <a:buSzPct val="100000"/>
              <a:buChar char="●"/>
              <a:defRPr sz="1800">
                <a:solidFill>
                  <a:schemeClr val="dk1"/>
                </a:solidFill>
              </a:defRPr>
            </a:lvl4pPr>
            <a:lvl5pPr lvl="4">
              <a:spcBef>
                <a:spcPts val="360"/>
              </a:spcBef>
              <a:buClr>
                <a:schemeClr val="dk1"/>
              </a:buClr>
              <a:buSzPct val="100000"/>
              <a:buChar char="○"/>
              <a:defRPr sz="1800">
                <a:solidFill>
                  <a:schemeClr val="dk1"/>
                </a:solidFill>
              </a:defRPr>
            </a:lvl5pPr>
            <a:lvl6pPr lvl="5">
              <a:spcBef>
                <a:spcPts val="360"/>
              </a:spcBef>
              <a:buClr>
                <a:schemeClr val="dk1"/>
              </a:buClr>
              <a:buSzPct val="100000"/>
              <a:buChar char="■"/>
              <a:defRPr sz="1800">
                <a:solidFill>
                  <a:schemeClr val="dk1"/>
                </a:solidFill>
              </a:defRPr>
            </a:lvl6pPr>
            <a:lvl7pPr lvl="6">
              <a:spcBef>
                <a:spcPts val="360"/>
              </a:spcBef>
              <a:buClr>
                <a:schemeClr val="dk1"/>
              </a:buClr>
              <a:buSzPct val="100000"/>
              <a:buChar char="●"/>
              <a:defRPr sz="1800">
                <a:solidFill>
                  <a:schemeClr val="dk1"/>
                </a:solidFill>
              </a:defRPr>
            </a:lvl7pPr>
            <a:lvl8pPr lvl="7">
              <a:spcBef>
                <a:spcPts val="360"/>
              </a:spcBef>
              <a:buClr>
                <a:schemeClr val="dk1"/>
              </a:buClr>
              <a:buSzPct val="100000"/>
              <a:buChar char="○"/>
              <a:defRPr sz="1800">
                <a:solidFill>
                  <a:schemeClr val="dk1"/>
                </a:solidFill>
              </a:defRPr>
            </a:lvl8pPr>
            <a:lvl9pPr lvl="8">
              <a:spcBef>
                <a:spcPts val="360"/>
              </a:spcBef>
              <a:buClr>
                <a:schemeClr val="dk1"/>
              </a:buClr>
              <a:buSzPct val="100000"/>
              <a:buChar char="■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hyperlink" Target="http://www.scienceimage.csiro.au/image/8199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hyperlink" Target="https://training.nci.org.au" TargetMode="External"/><Relationship Id="rId5" Type="http://schemas.openxmlformats.org/officeDocument/2006/relationships/hyperlink" Target="https://arccssive.rtfd.org" TargetMode="External"/><Relationship Id="rId6" Type="http://schemas.openxmlformats.org/officeDocument/2006/relationships/hyperlink" Target="https://github.com/coecms/arccssive" TargetMode="External"/><Relationship Id="rId7" Type="http://schemas.openxmlformats.org/officeDocument/2006/relationships/hyperlink" Target="mailto:climate_help@nci.org.au" TargetMode="External"/><Relationship Id="rId8" Type="http://schemas.openxmlformats.org/officeDocument/2006/relationships/hyperlink" Target="http://www.scienceimage.csiro.au/image/26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510778"/>
            <a:ext cx="8229600" cy="85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ARCCSSive</a:t>
            </a:r>
            <a:br>
              <a:rPr lang="en"/>
            </a:br>
            <a:r>
              <a:rPr lang="en" sz="2400"/>
              <a:t>Scott Wales &amp; Paola Petrelli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ARCCSS CMS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504950"/>
            <a:ext cx="4523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b="1"/>
          </a:p>
          <a:p>
            <a:pPr lvl="0">
              <a:spcBef>
                <a:spcPts val="0"/>
              </a:spcBef>
              <a:buNone/>
            </a:pPr>
            <a:r>
              <a:rPr b="1" lang="en"/>
              <a:t>Aim: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Provide improved access to CMIP5 data replicated at NCI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/>
              <a:t>Uses: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Search downloaded files for files matching constraints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Compare against ESGF catalogue for new files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AS7260.jpg" id="39" name="Shape 39"/>
          <p:cNvPicPr preferRelativeResize="0"/>
          <p:nvPr/>
        </p:nvPicPr>
        <p:blipFill rotWithShape="1">
          <a:blip r:embed="rId3">
            <a:alphaModFix/>
          </a:blip>
          <a:srcRect b="0" l="7538" r="6506" t="0"/>
          <a:stretch/>
        </p:blipFill>
        <p:spPr>
          <a:xfrm>
            <a:off x="4884574" y="887865"/>
            <a:ext cx="4124899" cy="3122634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/>
          <p:nvPr/>
        </p:nvSpPr>
        <p:spPr>
          <a:xfrm>
            <a:off x="4884575" y="3932875"/>
            <a:ext cx="41787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en" sz="800"/>
              <a:t>Bruce Miller, CSIRO </a:t>
            </a:r>
            <a:r>
              <a:rPr lang="en" sz="800" u="sng">
                <a:solidFill>
                  <a:schemeClr val="hlink"/>
                </a:solidFill>
                <a:hlinkClick r:id="rId4"/>
              </a:rPr>
              <a:t>http://www.scienceimage.csiro.au/image/8199</a:t>
            </a:r>
            <a:r>
              <a:rPr lang="en" sz="800"/>
              <a:t> (CC-BY)</a:t>
            </a:r>
          </a:p>
        </p:txBody>
      </p:sp>
      <p:sp>
        <p:nvSpPr>
          <p:cNvPr id="41" name="Shape 41"/>
          <p:cNvSpPr txBox="1"/>
          <p:nvPr/>
        </p:nvSpPr>
        <p:spPr>
          <a:xfrm>
            <a:off x="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Filesystem Limits</a:t>
            </a:r>
          </a:p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200150"/>
            <a:ext cx="4523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climate research community maintains a replica of commonly used CMIP5 files at /g/data/ua6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The area has become disorganised, with several different organisation structures all symlinked to each other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/>
        </p:nvSpPr>
        <p:spPr>
          <a:xfrm>
            <a:off x="6161327" y="2286240"/>
            <a:ext cx="2442900" cy="32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drstree/CMIP5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|-- GCM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BCC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   |-- bcc-csm1-1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   `-- bcc-csm1-1-m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BNU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   `-- BNU-ESM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CAU-GEOMAR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   `-- KCM1-2-2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CCCMA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10000"/>
              <a:buFont typeface="Arial"/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   |-- CanAM4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   |-- CanCM4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x="4705825" y="294225"/>
            <a:ext cx="2442900" cy="32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authoritative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`-- IPCC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|-- CMIP5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|-- CSIRO-BOM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|-- CSIRO-QCCCE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`-- UNSW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|-- CORDEX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|-- AUS-44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`-- AUS-44i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|-- GeoMIP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`-- UNSW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|-- PMIP3_CMIP5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|   `-- UNSW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`-- PMIP3_PMIP3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        `-- UNSW</a:t>
            </a:r>
            <a:br>
              <a:rPr b="1" lang="en" sz="1000">
                <a:latin typeface="Consolas"/>
                <a:ea typeface="Consolas"/>
                <a:cs typeface="Consolas"/>
                <a:sym typeface="Consolas"/>
              </a:rPr>
            </a:br>
          </a:p>
        </p:txBody>
      </p:sp>
      <p:sp>
        <p:nvSpPr>
          <p:cNvPr id="50" name="Shape 50"/>
          <p:cNvSpPr txBox="1"/>
          <p:nvPr/>
        </p:nvSpPr>
        <p:spPr>
          <a:xfrm>
            <a:off x="7401350" y="294225"/>
            <a:ext cx="2442900" cy="32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DRSv2_legacy/CMIP5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|-- ACCESS1-0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|-- 1pctCO2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abrupt4xCO2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amip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historical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historicalExt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piControl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rcp45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`-- rcp85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|-- ACCESS1-3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|-- 1pctCO2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abrupt4xCO2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amip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000">
                <a:latin typeface="Consolas"/>
                <a:ea typeface="Consolas"/>
                <a:cs typeface="Consolas"/>
                <a:sym typeface="Consolas"/>
              </a:rPr>
              <a:t>|   |-- historical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Basic Use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457200" y="1200150"/>
            <a:ext cx="4523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ARCCSSive is a database cataloguing all the CMIP5 files at NCI, with a Python wrapper to allow use in scripting etc.</a:t>
            </a:r>
          </a:p>
          <a:p>
            <a:pPr lvl="0">
              <a:spcBef>
                <a:spcPts val="0"/>
              </a:spcBef>
              <a:buNone/>
            </a:pPr>
            <a:r>
              <a:rPr b="1" lang="en">
                <a:latin typeface="Consolas"/>
                <a:ea typeface="Consolas"/>
                <a:cs typeface="Consolas"/>
                <a:sym typeface="Consolas"/>
              </a:rPr>
              <a:t>search_replica</a:t>
            </a:r>
            <a:r>
              <a:rPr lang="en"/>
              <a:t> - Find files in /g/data1/ua6</a:t>
            </a:r>
          </a:p>
          <a:p>
            <a:pPr lvl="0">
              <a:spcBef>
                <a:spcPts val="0"/>
              </a:spcBef>
              <a:buNone/>
            </a:pPr>
            <a:r>
              <a:rPr b="1" lang="en">
                <a:latin typeface="Consolas"/>
                <a:ea typeface="Consolas"/>
                <a:cs typeface="Consolas"/>
                <a:sym typeface="Consolas"/>
              </a:rPr>
              <a:t>compare_ESGF</a:t>
            </a:r>
            <a:r>
              <a:rPr lang="en"/>
              <a:t> - Find files on ESGF that haven't been downloaded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Scripts output CSV format files with model and location/version information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5008250" y="930875"/>
            <a:ext cx="10220100" cy="17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$ search_replica --experiment historical \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    --model ACCESS1-0 --variable tas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$ cat search_result.txt </a:t>
            </a:r>
            <a:br>
              <a:rPr lang="en" sz="1200">
                <a:latin typeface="Consolas"/>
                <a:ea typeface="Consolas"/>
                <a:cs typeface="Consolas"/>
                <a:sym typeface="Consolas"/>
              </a:rPr>
            </a:b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historical,tas,day,ACCESS1-0,r1i1p1,v20131108,\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/g/data/ua6/authoritative/IPCC/CMIP5/CSIRO-BOM/ACCESS1-0/historical/day/atmos/day/r1i1p1/v20131108/tas</a:t>
            </a:r>
            <a:br>
              <a:rPr lang="en" sz="1200">
                <a:latin typeface="Consolas"/>
                <a:ea typeface="Consolas"/>
                <a:cs typeface="Consolas"/>
                <a:sym typeface="Consolas"/>
              </a:rPr>
            </a:b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historical,tas,day,ACCESS1-0,r3i1p1,v20140402,\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/g/data/ua6/authoritative/IPCC/CMIP5/CSIRO-BOM/ACCESS1-0/historical/day/atmos/day/r3i1p1/v20140402/tas</a:t>
            </a:r>
            <a:br>
              <a:rPr lang="en" sz="1200">
                <a:latin typeface="Consolas"/>
                <a:ea typeface="Consolas"/>
                <a:cs typeface="Consolas"/>
                <a:sym typeface="Consolas"/>
              </a:rPr>
            </a:br>
          </a:p>
        </p:txBody>
      </p:sp>
      <p:sp>
        <p:nvSpPr>
          <p:cNvPr id="58" name="Shape 58"/>
          <p:cNvSpPr txBox="1"/>
          <p:nvPr/>
        </p:nvSpPr>
        <p:spPr>
          <a:xfrm>
            <a:off x="5008250" y="2524200"/>
            <a:ext cx="10140000" cy="17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$ compare_ESGF --experiment historical \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 --model ACCESS1-0 --variable tas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$ cat historical.csv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 model_ensemble/variable,tas_day,tas_Amon,tas_3hr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ACCESS1-0_r1i1p1, v20120115 | v20130124 | v20130227 | v20130529 | v20131108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ACCESS1-0_r2i1p1, v20141119 | v20141119 latest new | , v20130726 | v20130726 latest new | ,NP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ACCESS1-0_r3i1p1, v20140402 | v20140402 latest new | , v20140402 | v20140402 latest new | ,NP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sz="12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Advanced Use</a:t>
            </a:r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200150"/>
            <a:ext cx="4523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Advanced users are able to query the database either in Python using sqlalchemy or directly using SQL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This allows for more complex queries, e.g. what datasets are available that have the variable 'tas' in at least two ensemble members?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We don't expect the majority of researchers to use this feature, but it allows us to create tools for specific use cases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5008250" y="930875"/>
            <a:ext cx="10220100" cy="172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sqlite3&gt; SELECT instances.* FROM (</a:t>
            </a:r>
            <a:br>
              <a:rPr b="1" lang="en" sz="1200">
                <a:latin typeface="Consolas"/>
                <a:ea typeface="Consolas"/>
                <a:cs typeface="Consolas"/>
                <a:sym typeface="Consolas"/>
              </a:rPr>
            </a:b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    SELECT model,experiment,mip,realm,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        count(*) AS count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    FROM instances WHERE variable = 'tas'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    GROUP BY model,experiment,mip,realm)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AS inst_group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NATURAL JOIN instances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WHERE count &gt; 2 AND variable = 'tas'</a:t>
            </a:r>
            <a:br>
              <a:rPr lang="en" sz="1200">
                <a:latin typeface="Consolas"/>
                <a:ea typeface="Consolas"/>
                <a:cs typeface="Consolas"/>
                <a:sym typeface="Consolas"/>
              </a:rPr>
            </a:br>
          </a:p>
        </p:txBody>
      </p:sp>
      <p:sp>
        <p:nvSpPr>
          <p:cNvPr id="66" name="Shape 66"/>
          <p:cNvSpPr txBox="1"/>
          <p:nvPr/>
        </p:nvSpPr>
        <p:spPr>
          <a:xfrm>
            <a:off x="5008250" y="2676600"/>
            <a:ext cx="10140000" cy="17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inst_group = cmip.query(Instance, func.count(Instance.ensemble).label('count'))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.filter_by(variable='tas')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.group_by(Instance.experiment, Instance.mip, Instance.model, Instance.realm)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.subquery()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cmip.query(Instance)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.join(inst_group, and_(Instance.experiment == grouped.c.experiment, Instance.mip == grouped.c.mip, 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.filter(grouped.c.count &gt; 2, Instance.variable == 'tas')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b="1" lang="en" sz="1200">
                <a:latin typeface="Consolas"/>
                <a:ea typeface="Consolas"/>
                <a:cs typeface="Consolas"/>
                <a:sym typeface="Consolas"/>
              </a:rPr>
              <a:t>    .order_by(Instance.model, Instance.experiment)[0:5]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200">
              <a:latin typeface="Consolas"/>
              <a:ea typeface="Consolas"/>
              <a:cs typeface="Consolas"/>
              <a:sym typeface="Consola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>
            <a:off x="769175" y="3099450"/>
            <a:ext cx="4211700" cy="3663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769175" y="2080150"/>
            <a:ext cx="4211700" cy="6888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hh5 Conda environments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457200" y="1200150"/>
            <a:ext cx="45237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/>
              <a:t>ARCCSSive</a:t>
            </a:r>
            <a:r>
              <a:rPr lang="en"/>
              <a:t> is available as part of the CMS team's `analysis` Anaconda environment, on both Raijin and the VDI desktops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module use /g/data3/hh5/public/modules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module load conda/analysis27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or</a:t>
            </a:r>
          </a:p>
          <a:p>
            <a:pPr indent="457200" lvl="0" rtl="0">
              <a:spcBef>
                <a:spcPts val="0"/>
              </a:spcBef>
              <a:buNone/>
            </a:pPr>
            <a:r>
              <a:rPr lang="en">
                <a:latin typeface="Consolas"/>
                <a:ea typeface="Consolas"/>
                <a:cs typeface="Consolas"/>
                <a:sym typeface="Consolas"/>
              </a:rPr>
              <a:t>module load conda/analysis3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n"/>
              <a:t>These environments provide a wide range of Python libraries for working with climate and weather datasets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5733275" y="1122250"/>
            <a:ext cx="3357600" cy="3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basemap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beautifulsoup4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cartopy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cdat-lite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cf_units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compliance-checker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dask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ecmwf_grib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f90nml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gdal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ipython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iris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jupyter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mule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numpy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pandas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pandoc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7322525" y="1139575"/>
            <a:ext cx="3357600" cy="3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proj4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pytest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pydap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pyferret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pyspharm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readline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scipy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six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sqlalchemy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sqlite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sympy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windspharm</a:t>
            </a:r>
          </a:p>
          <a:p>
            <a:pPr lv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wrf-python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200">
                <a:latin typeface="Consolas"/>
                <a:ea typeface="Consolas"/>
                <a:cs typeface="Consolas"/>
                <a:sym typeface="Consolas"/>
              </a:rPr>
              <a:t>xarray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739_0_AS0934.jpg" id="81" name="Shape 81"/>
          <p:cNvPicPr preferRelativeResize="0"/>
          <p:nvPr/>
        </p:nvPicPr>
        <p:blipFill rotWithShape="1">
          <a:blip r:embed="rId3">
            <a:alphaModFix/>
          </a:blip>
          <a:srcRect b="0" l="11058" r="11066" t="0"/>
          <a:stretch/>
        </p:blipFill>
        <p:spPr>
          <a:xfrm>
            <a:off x="5048025" y="700850"/>
            <a:ext cx="3943250" cy="3261399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More Info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457200" y="1200150"/>
            <a:ext cx="5475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1800"/>
              <a:t>Training:</a:t>
            </a:r>
            <a:r>
              <a:rPr lang="en" sz="1800"/>
              <a:t>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https://training.nci.org.au</a:t>
            </a:r>
            <a:r>
              <a:rPr lang="en" sz="1800"/>
              <a:t> </a:t>
            </a:r>
            <a:br>
              <a:rPr lang="en" sz="1800"/>
            </a:br>
            <a:r>
              <a:rPr lang="en" sz="1800"/>
              <a:t>    (Under Research Data / CMIP)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b="1" lang="en" sz="1800"/>
              <a:t>Documentation: </a:t>
            </a:r>
            <a:r>
              <a:rPr lang="en" sz="1800" u="sng">
                <a:solidFill>
                  <a:schemeClr val="hlink"/>
                </a:solidFill>
                <a:hlinkClick r:id="rId5"/>
              </a:rPr>
              <a:t>https://arccssive.rtfd.org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800"/>
              <a:t>Code:</a:t>
            </a:r>
            <a:r>
              <a:rPr lang="en" sz="1800"/>
              <a:t> </a:t>
            </a:r>
            <a:r>
              <a:rPr lang="en" sz="1800" u="sng">
                <a:solidFill>
                  <a:schemeClr val="hlink"/>
                </a:solidFill>
                <a:hlinkClick r:id="rId6"/>
              </a:rPr>
              <a:t>https://github.com/coecms/arccssive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800"/>
              <a:t>DOI:</a:t>
            </a:r>
            <a:r>
              <a:rPr lang="en" sz="1800"/>
              <a:t> </a:t>
            </a:r>
            <a:r>
              <a:rPr lang="en" sz="1800">
                <a:highlight>
                  <a:srgbClr val="FFFFFF"/>
                </a:highlight>
              </a:rPr>
              <a:t>10.5281/zenodo.844936</a:t>
            </a:r>
            <a:r>
              <a:rPr lang="en" sz="18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b="1" lang="en" sz="1800"/>
              <a:t>Help:</a:t>
            </a:r>
            <a:r>
              <a:rPr lang="en" sz="1800"/>
              <a:t> </a:t>
            </a:r>
            <a:r>
              <a:rPr lang="en" sz="1800" u="sng">
                <a:solidFill>
                  <a:schemeClr val="hlink"/>
                </a:solidFill>
                <a:hlinkClick r:id="rId7"/>
              </a:rPr>
              <a:t>climate_help@nci.org.au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sp>
        <p:nvSpPr>
          <p:cNvPr id="84" name="Shape 84"/>
          <p:cNvSpPr txBox="1"/>
          <p:nvPr/>
        </p:nvSpPr>
        <p:spPr>
          <a:xfrm>
            <a:off x="4930300" y="3932875"/>
            <a:ext cx="41787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r>
              <a:rPr lang="en" sz="800">
                <a:solidFill>
                  <a:srgbClr val="333333"/>
                </a:solidFill>
                <a:highlight>
                  <a:srgbClr val="FFFFFF"/>
                </a:highlight>
              </a:rPr>
              <a:t>CSIRO Marine Research</a:t>
            </a:r>
            <a:r>
              <a:rPr lang="en" sz="800"/>
              <a:t> </a:t>
            </a:r>
            <a:r>
              <a:rPr lang="en" sz="800" u="sng">
                <a:solidFill>
                  <a:schemeClr val="hlink"/>
                </a:solidFill>
                <a:hlinkClick r:id="rId8"/>
              </a:rPr>
              <a:t>http://www.scienceimage.csiro.au/image/2620</a:t>
            </a:r>
            <a:r>
              <a:rPr lang="en" sz="800"/>
              <a:t> (CC-BY)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