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  <p:sldMasterId id="2147483663" r:id="rId2"/>
  </p:sldMasterIdLst>
  <p:notesMasterIdLst>
    <p:notesMasterId r:id="rId9"/>
  </p:notesMasterIdLst>
  <p:sldIdLst>
    <p:sldId id="265" r:id="rId3"/>
    <p:sldId id="261" r:id="rId4"/>
    <p:sldId id="264" r:id="rId5"/>
    <p:sldId id="263" r:id="rId6"/>
    <p:sldId id="256" r:id="rId7"/>
    <p:sldId id="259" r:id="rId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7"/>
    <p:restoredTop sz="94602"/>
  </p:normalViewPr>
  <p:slideViewPr>
    <p:cSldViewPr snapToGrid="0" snapToObjects="1">
      <p:cViewPr>
        <p:scale>
          <a:sx n="122" d="100"/>
          <a:sy n="122" d="100"/>
        </p:scale>
        <p:origin x="968" y="-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ctrTitle"/>
          </p:nvPr>
        </p:nvSpPr>
        <p:spPr>
          <a:xfrm>
            <a:off x="311700" y="1575175"/>
            <a:ext cx="8520600" cy="160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●"/>
              <a:defRPr sz="5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○"/>
              <a:defRPr sz="5200">
                <a:solidFill>
                  <a:srgbClr val="FFFFFF"/>
                </a:solidFill>
              </a:defRPr>
            </a:lvl2pPr>
            <a:lvl3pPr lvl="2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■"/>
              <a:defRPr sz="5200">
                <a:solidFill>
                  <a:srgbClr val="FFFFFF"/>
                </a:solidFill>
              </a:defRPr>
            </a:lvl3pPr>
            <a:lvl4pPr lvl="3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  <a:defRPr sz="5200">
                <a:solidFill>
                  <a:srgbClr val="FFFFFF"/>
                </a:solidFill>
              </a:defRPr>
            </a:lvl4pPr>
            <a:lvl5pPr lvl="4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○"/>
              <a:defRPr sz="5200">
                <a:solidFill>
                  <a:srgbClr val="FFFFFF"/>
                </a:solidFill>
              </a:defRPr>
            </a:lvl5pPr>
            <a:lvl6pPr lvl="5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■"/>
              <a:defRPr sz="5200">
                <a:solidFill>
                  <a:srgbClr val="FFFFFF"/>
                </a:solidFill>
              </a:defRPr>
            </a:lvl6pPr>
            <a:lvl7pPr lvl="6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  <a:defRPr sz="5200">
                <a:solidFill>
                  <a:srgbClr val="FFFFFF"/>
                </a:solidFill>
              </a:defRPr>
            </a:lvl7pPr>
            <a:lvl8pPr lvl="7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○"/>
              <a:defRPr sz="5200">
                <a:solidFill>
                  <a:srgbClr val="FFFFFF"/>
                </a:solidFill>
              </a:defRPr>
            </a:lvl8pPr>
            <a:lvl9pPr lvl="8" indent="3302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■"/>
              <a:defRPr sz="5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ubTitle" idx="1"/>
          </p:nvPr>
        </p:nvSpPr>
        <p:spPr>
          <a:xfrm>
            <a:off x="311700" y="29865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8650" y="273842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400"/>
            </a:lvl2pPr>
            <a:lvl3pPr lvl="2" indent="0" rtl="0">
              <a:spcBef>
                <a:spcPts val="0"/>
              </a:spcBef>
              <a:buFont typeface="Arial"/>
              <a:buNone/>
              <a:defRPr sz="1400"/>
            </a:lvl3pPr>
            <a:lvl4pPr lvl="3" indent="0" rtl="0">
              <a:spcBef>
                <a:spcPts val="0"/>
              </a:spcBef>
              <a:buFont typeface="Arial"/>
              <a:buNone/>
              <a:defRPr sz="1400"/>
            </a:lvl4pPr>
            <a:lvl5pPr lvl="4" indent="0" rtl="0">
              <a:spcBef>
                <a:spcPts val="0"/>
              </a:spcBef>
              <a:buFont typeface="Arial"/>
              <a:buNone/>
              <a:defRPr sz="1400"/>
            </a:lvl5pPr>
            <a:lvl6pPr lvl="5" indent="0" rtl="0">
              <a:spcBef>
                <a:spcPts val="0"/>
              </a:spcBef>
              <a:buFont typeface="Arial"/>
              <a:buNone/>
              <a:defRPr sz="1400"/>
            </a:lvl6pPr>
            <a:lvl7pPr lvl="6" indent="0" rtl="0">
              <a:spcBef>
                <a:spcPts val="0"/>
              </a:spcBef>
              <a:buFont typeface="Arial"/>
              <a:buNone/>
              <a:defRPr sz="1400"/>
            </a:lvl7pPr>
            <a:lvl8pPr lvl="7" indent="0" rtl="0">
              <a:spcBef>
                <a:spcPts val="0"/>
              </a:spcBef>
              <a:buFont typeface="Arial"/>
              <a:buNone/>
              <a:defRPr sz="1400"/>
            </a:lvl8pPr>
            <a:lvl9pPr lvl="8" indent="0" rtl="0">
              <a:spcBef>
                <a:spcPts val="0"/>
              </a:spcBef>
              <a:buFont typeface="Arial"/>
              <a:buNone/>
              <a:defRPr sz="1400"/>
            </a:lvl9pPr>
          </a:lstStyle>
          <a:p>
            <a:endParaRPr/>
          </a:p>
        </p:txBody>
      </p:sp>
      <p:pic>
        <p:nvPicPr>
          <p:cNvPr id="67" name="Shape 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2000250" y="-2000248"/>
            <a:ext cx="51435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/>
          <p:nvPr/>
        </p:nvSpPr>
        <p:spPr>
          <a:xfrm>
            <a:off x="0" y="664368"/>
            <a:ext cx="9144000" cy="4029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" name="Shape 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925" y="49940"/>
            <a:ext cx="1331400" cy="5646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/>
          <p:nvPr/>
        </p:nvSpPr>
        <p:spPr>
          <a:xfrm>
            <a:off x="7962900" y="4743383"/>
            <a:ext cx="1743000" cy="3462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nci.org.au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title" idx="2"/>
          </p:nvPr>
        </p:nvSpPr>
        <p:spPr>
          <a:xfrm>
            <a:off x="1956175" y="113725"/>
            <a:ext cx="7051200" cy="45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32175" y="943975"/>
            <a:ext cx="8234100" cy="17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None/>
              <a:defRPr sz="1800"/>
            </a:lvl2pPr>
            <a:lvl3pPr lvl="2" indent="0" rtl="0">
              <a:spcBef>
                <a:spcPts val="0"/>
              </a:spcBef>
              <a:buNone/>
              <a:defRPr sz="1800"/>
            </a:lvl3pPr>
            <a:lvl4pPr lvl="3" indent="0" rtl="0">
              <a:spcBef>
                <a:spcPts val="0"/>
              </a:spcBef>
              <a:buNone/>
              <a:defRPr sz="1800"/>
            </a:lvl4pPr>
            <a:lvl5pPr lvl="4" indent="0" rtl="0">
              <a:spcBef>
                <a:spcPts val="0"/>
              </a:spcBef>
              <a:buNone/>
              <a:defRPr sz="1800"/>
            </a:lvl5pPr>
            <a:lvl6pPr lvl="5" indent="0" rtl="0">
              <a:spcBef>
                <a:spcPts val="0"/>
              </a:spcBef>
              <a:buNone/>
              <a:defRPr sz="1800"/>
            </a:lvl6pPr>
            <a:lvl7pPr lvl="6" indent="0" rtl="0">
              <a:spcBef>
                <a:spcPts val="0"/>
              </a:spcBef>
              <a:buNone/>
              <a:defRPr sz="1800"/>
            </a:lvl7pPr>
            <a:lvl8pPr lvl="7" indent="0" rtl="0">
              <a:spcBef>
                <a:spcPts val="0"/>
              </a:spcBef>
              <a:buNone/>
              <a:defRPr sz="1800"/>
            </a:lvl8pPr>
            <a:lvl9pPr lvl="8" indent="0" rtl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pic>
        <p:nvPicPr>
          <p:cNvPr id="75" name="Shape 7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2000250" y="-2000248"/>
            <a:ext cx="51435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/>
          <p:nvPr/>
        </p:nvSpPr>
        <p:spPr>
          <a:xfrm>
            <a:off x="-1" y="664368"/>
            <a:ext cx="9144000" cy="4029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Shape 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926" y="49942"/>
            <a:ext cx="1331400" cy="5646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7962900" y="4743385"/>
            <a:ext cx="1743000" cy="3462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nci.org.au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234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.jpg"/><Relationship Id="rId12" Type="http://schemas.openxmlformats.org/officeDocument/2006/relationships/image" Target="../media/image7.jpg"/><Relationship Id="rId13" Type="http://schemas.openxmlformats.org/officeDocument/2006/relationships/image" Target="../media/image8.jpg"/><Relationship Id="rId14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6" Type="http://schemas.openxmlformats.org/officeDocument/2006/relationships/image" Target="../media/image1.jpg"/><Relationship Id="rId7" Type="http://schemas.openxmlformats.org/officeDocument/2006/relationships/image" Target="../media/image2.png"/><Relationship Id="rId8" Type="http://schemas.openxmlformats.org/officeDocument/2006/relationships/image" Target="../media/image3.jpg"/><Relationship Id="rId9" Type="http://schemas.openxmlformats.org/officeDocument/2006/relationships/image" Target="../media/image4.jpg"/><Relationship Id="rId10" Type="http://schemas.openxmlformats.org/officeDocument/2006/relationships/image" Target="../media/image5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400000">
            <a:off x="2000250" y="-2000248"/>
            <a:ext cx="51435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/>
          <p:nvPr/>
        </p:nvSpPr>
        <p:spPr>
          <a:xfrm>
            <a:off x="0" y="4324350"/>
            <a:ext cx="9144000" cy="819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Shape 5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905500" y="188384"/>
            <a:ext cx="2914800" cy="123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Shape 5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0351" y="4411346"/>
            <a:ext cx="1344900" cy="64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Shape 5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664613" y="4388019"/>
            <a:ext cx="985800" cy="69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Shape 5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774091" y="4425712"/>
            <a:ext cx="895799" cy="5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836303" y="4386725"/>
            <a:ext cx="1083600" cy="67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005991" y="4326841"/>
            <a:ext cx="816600" cy="81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876983" y="4373687"/>
            <a:ext cx="1765799" cy="72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732678" y="4348160"/>
            <a:ext cx="1307400" cy="7716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4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6.jp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16.jpg"/><Relationship Id="rId8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5198" y="1933188"/>
            <a:ext cx="74409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100" dirty="0" smtClean="0">
                <a:solidFill>
                  <a:schemeClr val="bg1"/>
                </a:solidFill>
                <a:ea typeface="ヒラギノ角ゴ Pro W3" charset="-128"/>
              </a:rPr>
              <a:t>Updates on HPC and Data management at NCI</a:t>
            </a:r>
            <a:endParaRPr lang="en-US" sz="21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5198" y="2630801"/>
            <a:ext cx="4337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1"/>
                </a:solidFill>
                <a:ea typeface="ヒラギノ角ゴ Pro W3" charset="0"/>
                <a:cs typeface="ヒラギノ角ゴ Pro W3" charset="0"/>
              </a:rPr>
              <a:t>Dr. Ben Evans</a:t>
            </a:r>
          </a:p>
          <a:p>
            <a:pPr>
              <a:defRPr/>
            </a:pPr>
            <a:r>
              <a:rPr lang="en-US" sz="1800" dirty="0">
                <a:solidFill>
                  <a:schemeClr val="bg1"/>
                </a:solidFill>
                <a:ea typeface="ヒラギノ角ゴ Pro W3" charset="0"/>
                <a:cs typeface="ヒラギノ角ゴ Pro W3" charset="0"/>
              </a:rPr>
              <a:t>Associate Director, REI</a:t>
            </a:r>
          </a:p>
          <a:p>
            <a:pPr>
              <a:defRPr/>
            </a:pPr>
            <a:r>
              <a:rPr lang="en-US" sz="1800" dirty="0">
                <a:solidFill>
                  <a:schemeClr val="bg1"/>
                </a:solidFill>
                <a:ea typeface="ヒラギノ角ゴ Pro W3" charset="0"/>
                <a:cs typeface="ヒラギノ角ゴ Pro W3" charset="0"/>
              </a:rPr>
              <a:t>National Computational Infrastructure (NCI) Australia</a:t>
            </a:r>
          </a:p>
        </p:txBody>
      </p:sp>
    </p:spTree>
    <p:extLst>
      <p:ext uri="{BB962C8B-B14F-4D97-AF65-F5344CB8AC3E}">
        <p14:creationId xmlns:p14="http://schemas.microsoft.com/office/powerpoint/2010/main" val="195258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59"/>
          <p:cNvSpPr txBox="1"/>
          <p:nvPr/>
        </p:nvSpPr>
        <p:spPr>
          <a:xfrm>
            <a:off x="1080643" y="115829"/>
            <a:ext cx="6639900" cy="4386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AU" sz="1800" dirty="0">
                <a:solidFill>
                  <a:schemeClr val="lt1"/>
                </a:solidFill>
              </a:rPr>
              <a:t>M</a:t>
            </a:r>
            <a:r>
              <a:rPr lang="en-AU" sz="1800" dirty="0" smtClean="0">
                <a:solidFill>
                  <a:schemeClr val="lt1"/>
                </a:solidFill>
              </a:rPr>
              <a:t>ajor ACCESS and related codes analysed</a:t>
            </a:r>
            <a:endParaRPr lang="en" sz="1800" dirty="0">
              <a:solidFill>
                <a:schemeClr val="lt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824830"/>
              </p:ext>
            </p:extLst>
          </p:nvPr>
        </p:nvGraphicFramePr>
        <p:xfrm>
          <a:off x="609600" y="997479"/>
          <a:ext cx="8398932" cy="142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68978"/>
                <a:gridCol w="2901244"/>
                <a:gridCol w="2528710"/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ACCESS APS2 (Global, Regional, City)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smtClean="0">
                          <a:effectLst/>
                        </a:rPr>
                        <a:t>ACCESS-CM2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ACCESS-S1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</a:tr>
              <a:tr h="406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ACCESS-OM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1200" u="none" strike="noStrike" dirty="0">
                          <a:effectLst/>
                        </a:rPr>
                        <a:t>UM </a:t>
                      </a:r>
                      <a:r>
                        <a:rPr lang="fi-FI" sz="1200" u="none" strike="noStrike" dirty="0" smtClean="0">
                          <a:effectLst/>
                        </a:rPr>
                        <a:t>10.6/7 </a:t>
                      </a:r>
                      <a:r>
                        <a:rPr lang="fi-FI" sz="1200" u="none" strike="noStrike" dirty="0">
                          <a:effectLst/>
                        </a:rPr>
                        <a:t>N512, N728, N1024, N1280</a:t>
                      </a:r>
                      <a:endParaRPr lang="fi-F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WRF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MOM5 0.25, </a:t>
                      </a:r>
                      <a:r>
                        <a:rPr lang="it-IT" sz="1200" u="none" strike="noStrike" dirty="0" smtClean="0">
                          <a:effectLst/>
                        </a:rPr>
                        <a:t>0.1 (</a:t>
                      </a:r>
                      <a:r>
                        <a:rPr lang="it-IT" sz="1200" u="none" strike="noStrike" dirty="0" err="1" smtClean="0">
                          <a:effectLst/>
                        </a:rPr>
                        <a:t>inc</a:t>
                      </a:r>
                      <a:r>
                        <a:rPr lang="it-IT" sz="1200" u="none" strike="noStrike" dirty="0" smtClean="0">
                          <a:effectLst/>
                        </a:rPr>
                        <a:t> CICE5 and SIS1)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MOM6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>
                          <a:effectLst/>
                        </a:rPr>
                        <a:t>NEMO 0.25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u="none" strike="noStrike">
                          <a:effectLst/>
                        </a:rPr>
                        <a:t>4DVAR N216, N320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EnKF-C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BODAS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is-IS" sz="1200" u="none" strike="noStrike">
                          <a:effectLst/>
                        </a:rPr>
                        <a:t>GC2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GC3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GITM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WaveWatch3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NOAA MOST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ROMS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7689" y="2731911"/>
            <a:ext cx="742703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Common HPC profiling methodology across all elements:</a:t>
            </a:r>
            <a:br>
              <a:rPr lang="en-US" dirty="0" smtClean="0"/>
            </a:br>
            <a:r>
              <a:rPr lang="en-US" dirty="0" smtClean="0"/>
              <a:t>       CPU and memory, performance, decomposition, </a:t>
            </a:r>
            <a:r>
              <a:rPr lang="en-US" dirty="0" err="1" smtClean="0"/>
              <a:t>interprocessor</a:t>
            </a:r>
            <a:r>
              <a:rPr lang="en-US" dirty="0" smtClean="0"/>
              <a:t> communication, IO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Evaluation against system roofline measures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Evaluation </a:t>
            </a:r>
            <a:r>
              <a:rPr lang="en-US" dirty="0"/>
              <a:t>on new </a:t>
            </a:r>
            <a:r>
              <a:rPr lang="en-US" dirty="0" smtClean="0"/>
              <a:t>computational technologies (e.g., new accelerator technology)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ACCESS Reference configurations for community registered in access-</a:t>
            </a:r>
            <a:r>
              <a:rPr lang="en-US" dirty="0" err="1" smtClean="0"/>
              <a:t>dev.nci.org</a:t>
            </a:r>
            <a:endParaRPr lang="en-US" dirty="0" smtClean="0"/>
          </a:p>
        </p:txBody>
      </p:sp>
      <p:grpSp>
        <p:nvGrpSpPr>
          <p:cNvPr id="19" name="Group 18"/>
          <p:cNvGrpSpPr/>
          <p:nvPr/>
        </p:nvGrpSpPr>
        <p:grpSpPr>
          <a:xfrm>
            <a:off x="0" y="4660969"/>
            <a:ext cx="3368737" cy="628113"/>
            <a:chOff x="138201" y="6340690"/>
            <a:chExt cx="3368737" cy="628113"/>
          </a:xfrm>
        </p:grpSpPr>
        <p:pic>
          <p:nvPicPr>
            <p:cNvPr id="20" name="Shape 121" descr="https://lh5.googleusercontent.com/2U21Qw585F5mtjKx-TzsO8Ht5oI0zuF342xX5Qa9FOTcywVWQkZyzDlRvSJM73SrNNzyLesA9oCmkP5ZOTsGCTE4R4Lgrv02GML0QCF2sNlTYri53JhB6hyWrhYlhQAy1bWSJ9aNMkE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8201" y="6340690"/>
              <a:ext cx="1439587" cy="4814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Shape 122"/>
            <p:cNvSpPr/>
            <p:nvPr/>
          </p:nvSpPr>
          <p:spPr>
            <a:xfrm>
              <a:off x="1577788" y="6404632"/>
              <a:ext cx="1929150" cy="564171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"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© 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NCI Australia 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lang="en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368737" y="4751008"/>
            <a:ext cx="7046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ACCESS Science Day.   Ben Evans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46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59"/>
          <p:cNvSpPr txBox="1"/>
          <p:nvPr/>
        </p:nvSpPr>
        <p:spPr>
          <a:xfrm>
            <a:off x="-1639980" y="104540"/>
            <a:ext cx="9688958" cy="4386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AU" sz="1800" dirty="0" smtClean="0">
                <a:solidFill>
                  <a:schemeClr val="lt1"/>
                </a:solidFill>
              </a:rPr>
              <a:t>Climate and Weather Datasets within NCI Discovery portal</a:t>
            </a:r>
            <a:endParaRPr lang="en" sz="1800" dirty="0">
              <a:solidFill>
                <a:schemeClr val="lt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452335" y="681714"/>
            <a:ext cx="328506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1"/>
            <a:r>
              <a:rPr lang="en-US" dirty="0" smtClean="0"/>
              <a:t>* Datasets catalogue entries</a:t>
            </a:r>
          </a:p>
          <a:p>
            <a:pPr marL="457200" lvl="1"/>
            <a:r>
              <a:rPr lang="en-US" dirty="0" smtClean="0"/>
              <a:t>* Queries of the data catalogue </a:t>
            </a:r>
            <a:endParaRPr lang="en-US" dirty="0"/>
          </a:p>
          <a:p>
            <a:pPr marL="457200" lvl="1"/>
            <a:r>
              <a:rPr lang="en-US" dirty="0" smtClean="0"/>
              <a:t>* Data access for each dataset (download and metadata review)</a:t>
            </a:r>
          </a:p>
          <a:p>
            <a:pPr marL="457200" lvl="1"/>
            <a:endParaRPr lang="en-US" dirty="0"/>
          </a:p>
          <a:p>
            <a:pPr marL="457200" lvl="1"/>
            <a:r>
              <a:rPr lang="en-US" dirty="0" smtClean="0"/>
              <a:t>* Data is quality tested (metadata specifications, functionality, and usability within community applications)</a:t>
            </a:r>
          </a:p>
          <a:p>
            <a:pPr marL="457200" lvl="1"/>
            <a:endParaRPr lang="en-US" dirty="0" smtClean="0"/>
          </a:p>
          <a:p>
            <a:pPr marL="457200" lvl="1"/>
            <a:r>
              <a:rPr lang="en-US" dirty="0" smtClean="0"/>
              <a:t>Usage tracking that </a:t>
            </a:r>
            <a:r>
              <a:rPr lang="en-US" dirty="0"/>
              <a:t>rely on the datasets and data </a:t>
            </a:r>
            <a:r>
              <a:rPr lang="en-US" dirty="0" smtClean="0"/>
              <a:t>services (nationally and internationally)</a:t>
            </a:r>
            <a:endParaRPr lang="en-US" dirty="0"/>
          </a:p>
          <a:p>
            <a:pPr marL="457200" lvl="1"/>
            <a:r>
              <a:rPr lang="en-US" dirty="0"/>
              <a:t>~</a:t>
            </a:r>
            <a:r>
              <a:rPr lang="en-US" dirty="0" smtClean="0"/>
              <a:t>4,000 unique users per quarter: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50M queries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20-50 </a:t>
            </a:r>
            <a:r>
              <a:rPr lang="en-US" dirty="0" err="1" smtClean="0"/>
              <a:t>Tbytes</a:t>
            </a:r>
            <a:r>
              <a:rPr lang="en-US" dirty="0" smtClean="0"/>
              <a:t> accessed via data services</a:t>
            </a:r>
          </a:p>
          <a:p>
            <a:pPr marL="742950" lvl="1" indent="-285750">
              <a:buFont typeface="Arial" charset="0"/>
              <a:buChar char="•"/>
            </a:pPr>
            <a:endParaRPr lang="en-US" dirty="0" smtClean="0"/>
          </a:p>
          <a:p>
            <a:pPr marL="742950" lvl="1" indent="-285750">
              <a:buFont typeface="Arial" charset="0"/>
              <a:buChar char="•"/>
            </a:pPr>
            <a:endParaRPr lang="en-US" dirty="0"/>
          </a:p>
          <a:p>
            <a:pPr marL="457200" lvl="1"/>
            <a:endParaRPr lang="en-US" dirty="0" smtClean="0"/>
          </a:p>
        </p:txBody>
      </p: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2967309" y="681714"/>
            <a:ext cx="51387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79646"/>
              </a:buClr>
              <a:buFont typeface="Arial" charset="0"/>
              <a:buChar char="•"/>
              <a:defRPr sz="30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Arial" charset="0"/>
              <a:buChar char="–"/>
              <a:defRPr sz="28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•"/>
              <a:defRPr sz="24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»"/>
              <a:defRPr sz="20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»"/>
              <a:defRPr sz="20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»"/>
              <a:defRPr sz="20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»"/>
              <a:defRPr sz="20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»"/>
              <a:defRPr sz="2000">
                <a:solidFill>
                  <a:srgbClr val="000000"/>
                </a:solidFill>
                <a:latin typeface="Calibri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Arial" charset="0"/>
              </a:rPr>
              <a:t>1. </a:t>
            </a:r>
            <a:r>
              <a:rPr lang="en-US" altLang="en-US" sz="1800" dirty="0"/>
              <a:t>Climate/ESS Model Assets and Data Products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Arial" charset="0"/>
              </a:rPr>
              <a:t>2. </a:t>
            </a:r>
            <a:r>
              <a:rPr lang="en-US" altLang="en-US" sz="1800" dirty="0"/>
              <a:t>Earth and Marine Observations and Data Products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Arial" charset="0"/>
              </a:rPr>
              <a:t>3. </a:t>
            </a:r>
            <a:r>
              <a:rPr lang="en-US" altLang="en-US" sz="1800" dirty="0"/>
              <a:t>Geoscience Collections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Arial" charset="0"/>
              </a:rPr>
              <a:t>4. </a:t>
            </a:r>
            <a:r>
              <a:rPr lang="en-US" altLang="en-US" sz="1800" dirty="0"/>
              <a:t>Terrestrial Ecosystems Collections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/>
              <a:t>5. Water Management and Hydrology Collections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/>
              <a:t>      </a:t>
            </a:r>
            <a:r>
              <a:rPr lang="en-US" altLang="en-US" sz="1800" dirty="0" smtClean="0"/>
              <a:t>https://</a:t>
            </a:r>
            <a:r>
              <a:rPr lang="en-US" altLang="en-US" sz="1800" dirty="0" err="1" smtClean="0"/>
              <a:t>datacatalogue.nci.org.au</a:t>
            </a:r>
            <a:endParaRPr lang="en-US" altLang="en-US" sz="18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1800" b="1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251" y="2385163"/>
            <a:ext cx="4095740" cy="245061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820" y="2385163"/>
            <a:ext cx="841861" cy="2076838"/>
          </a:xfrm>
          <a:prstGeom prst="rect">
            <a:avLst/>
          </a:prstGeom>
        </p:spPr>
      </p:pic>
      <p:cxnSp>
        <p:nvCxnSpPr>
          <p:cNvPr id="34" name="Straight Connector 33"/>
          <p:cNvCxnSpPr/>
          <p:nvPr/>
        </p:nvCxnSpPr>
        <p:spPr>
          <a:xfrm>
            <a:off x="3711368" y="2442626"/>
            <a:ext cx="702408" cy="12258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682697" y="3738647"/>
            <a:ext cx="727326" cy="6763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3891" y="3185817"/>
            <a:ext cx="2479431" cy="1897102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0" y="4660969"/>
            <a:ext cx="3368737" cy="628113"/>
            <a:chOff x="138201" y="6340690"/>
            <a:chExt cx="3368737" cy="628113"/>
          </a:xfrm>
        </p:grpSpPr>
        <p:pic>
          <p:nvPicPr>
            <p:cNvPr id="41" name="Shape 121" descr="https://lh5.googleusercontent.com/2U21Qw585F5mtjKx-TzsO8Ht5oI0zuF342xX5Qa9FOTcywVWQkZyzDlRvSJM73SrNNzyLesA9oCmkP5ZOTsGCTE4R4Lgrv02GML0QCF2sNlTYri53JhB6hyWrhYlhQAy1bWSJ9aNMk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38201" y="6340690"/>
              <a:ext cx="1439587" cy="4814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" name="Shape 122"/>
            <p:cNvSpPr/>
            <p:nvPr/>
          </p:nvSpPr>
          <p:spPr>
            <a:xfrm>
              <a:off x="1577788" y="6404632"/>
              <a:ext cx="1929150" cy="564171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"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© 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NCI Australia 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lang="en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368737" y="4751008"/>
            <a:ext cx="7046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ACCESS Science Day.   Ben Evans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249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5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2728" y="947060"/>
            <a:ext cx="6159188" cy="308381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58"/>
          <p:cNvSpPr txBox="1"/>
          <p:nvPr/>
        </p:nvSpPr>
        <p:spPr>
          <a:xfrm>
            <a:off x="6716302" y="608294"/>
            <a:ext cx="2302200" cy="893925"/>
          </a:xfrm>
          <a:prstGeom prst="rect">
            <a:avLst/>
          </a:prstGeom>
          <a:noFill/>
          <a:ln>
            <a:noFill/>
          </a:ln>
        </p:spPr>
        <p:txBody>
          <a:bodyPr lIns="68569" tIns="68569" rIns="68569" bIns="68569" anchor="t" anchorCtr="0">
            <a:noAutofit/>
          </a:bodyPr>
          <a:lstStyle/>
          <a:p>
            <a:pPr marL="342900" indent="-171450">
              <a:buChar char="●"/>
            </a:pPr>
            <a:r>
              <a:rPr lang="en-GB" sz="1050" dirty="0"/>
              <a:t>Standards-compliant</a:t>
            </a:r>
          </a:p>
          <a:p>
            <a:pPr marL="342900" indent="-171450">
              <a:buChar char="●"/>
            </a:pPr>
            <a:r>
              <a:rPr lang="en-GB" sz="1050" dirty="0"/>
              <a:t>Community-compliant</a:t>
            </a:r>
          </a:p>
          <a:p>
            <a:pPr marL="342900" indent="-171450">
              <a:buChar char="●"/>
            </a:pPr>
            <a:r>
              <a:rPr lang="en-GB" sz="1050" dirty="0"/>
              <a:t>Third-party implementations</a:t>
            </a:r>
          </a:p>
          <a:p>
            <a:pPr marL="342900" indent="-171450">
              <a:buChar char="●"/>
            </a:pPr>
            <a:r>
              <a:rPr lang="en-GB" sz="1050" dirty="0"/>
              <a:t>NCI custom </a:t>
            </a:r>
            <a:r>
              <a:rPr lang="en-GB" sz="1050" dirty="0" smtClean="0"/>
              <a:t>implementations</a:t>
            </a:r>
            <a:endParaRPr lang="en-GB" sz="1050" dirty="0"/>
          </a:p>
          <a:p>
            <a:pPr marL="342900" indent="-171450">
              <a:buChar char="●"/>
            </a:pPr>
            <a:endParaRPr lang="en-GB" sz="1050" dirty="0" smtClean="0"/>
          </a:p>
          <a:p>
            <a:pPr marL="342900" indent="-171450">
              <a:buChar char="●"/>
            </a:pPr>
            <a:r>
              <a:rPr lang="en-GB" sz="1050" dirty="0" smtClean="0"/>
              <a:t>Data also accessed via Raijin NCI VDI (Virtual Desktop Interface)</a:t>
            </a:r>
          </a:p>
          <a:p>
            <a:pPr marL="342900" indent="-171450">
              <a:buChar char="●"/>
            </a:pPr>
            <a:r>
              <a:rPr lang="en-GB" sz="1050" dirty="0" smtClean="0"/>
              <a:t>ACCESS-dev integrated into NCI cloud</a:t>
            </a:r>
          </a:p>
          <a:p>
            <a:pPr marL="342900" indent="-171450">
              <a:buChar char="●"/>
            </a:pPr>
            <a:endParaRPr lang="en-GB" sz="1050" dirty="0" smtClean="0"/>
          </a:p>
          <a:p>
            <a:pPr marL="342900" indent="-171450">
              <a:buChar char="●"/>
            </a:pPr>
            <a:r>
              <a:rPr lang="en-GB" sz="1050" dirty="0" smtClean="0"/>
              <a:t>CMIP, CORDEX at NCI will be published with both NCI standard services and </a:t>
            </a:r>
            <a:r>
              <a:rPr lang="en-GB" sz="1050" dirty="0" smtClean="0"/>
              <a:t>ESGF</a:t>
            </a:r>
            <a:endParaRPr lang="en-GB" sz="1050" dirty="0" smtClean="0"/>
          </a:p>
          <a:p>
            <a:pPr marL="342900" indent="-171450">
              <a:buChar char="●"/>
            </a:pPr>
            <a:endParaRPr lang="en-GB" sz="1050" dirty="0"/>
          </a:p>
          <a:p>
            <a:pPr marL="342900" indent="-171450">
              <a:buChar char="●"/>
            </a:pPr>
            <a:r>
              <a:rPr lang="en-GB" sz="1050" dirty="0" smtClean="0"/>
              <a:t>Project for automated dataset (variable level) replication service (ESGF, BOM, ECMWF, </a:t>
            </a:r>
            <a:r>
              <a:rPr lang="mr-IN" sz="1050" dirty="0" smtClean="0"/>
              <a:t>…</a:t>
            </a:r>
            <a:r>
              <a:rPr lang="en-AU" sz="1050" dirty="0" smtClean="0"/>
              <a:t>)</a:t>
            </a:r>
          </a:p>
          <a:p>
            <a:pPr marL="342900" indent="-171450">
              <a:buChar char="●"/>
            </a:pPr>
            <a:endParaRPr lang="en-AU" sz="1050" dirty="0"/>
          </a:p>
          <a:p>
            <a:pPr marL="342900" indent="-171450">
              <a:buChar char="●"/>
            </a:pPr>
            <a:r>
              <a:rPr lang="en-AU" sz="1050" dirty="0" smtClean="0"/>
              <a:t>Some upcoming changed directory layouts for data (particularly CMIP) but also other collections.</a:t>
            </a:r>
            <a:endParaRPr lang="en-GB" sz="1050" dirty="0"/>
          </a:p>
        </p:txBody>
      </p:sp>
      <p:sp>
        <p:nvSpPr>
          <p:cNvPr id="6" name="Shape 159"/>
          <p:cNvSpPr txBox="1"/>
          <p:nvPr/>
        </p:nvSpPr>
        <p:spPr>
          <a:xfrm>
            <a:off x="-1639980" y="104540"/>
            <a:ext cx="9688958" cy="4386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AU" sz="1800" dirty="0" smtClean="0">
                <a:solidFill>
                  <a:schemeClr val="lt1"/>
                </a:solidFill>
              </a:rPr>
              <a:t>NCI Data Publishing Service Architecture</a:t>
            </a:r>
            <a:endParaRPr lang="en" sz="1800" dirty="0">
              <a:solidFill>
                <a:schemeClr val="lt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660969"/>
            <a:ext cx="3368737" cy="628113"/>
            <a:chOff x="138201" y="6340690"/>
            <a:chExt cx="3368737" cy="628113"/>
          </a:xfrm>
        </p:grpSpPr>
        <p:pic>
          <p:nvPicPr>
            <p:cNvPr id="8" name="Shape 121" descr="https://lh5.googleusercontent.com/2U21Qw585F5mtjKx-TzsO8Ht5oI0zuF342xX5Qa9FOTcywVWQkZyzDlRvSJM73SrNNzyLesA9oCmkP5ZOTsGCTE4R4Lgrv02GML0QCF2sNlTYri53JhB6hyWrhYlhQAy1bWSJ9aNMk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38201" y="6340690"/>
              <a:ext cx="1439587" cy="4814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Shape 122"/>
            <p:cNvSpPr/>
            <p:nvPr/>
          </p:nvSpPr>
          <p:spPr>
            <a:xfrm>
              <a:off x="1577788" y="6404632"/>
              <a:ext cx="1929150" cy="564171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"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© 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NCI Australia 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lang="en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368737" y="4751008"/>
            <a:ext cx="7046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ACCESS Science Day.   Ben Evans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1" name="Shape 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-1069652" y="2180766"/>
            <a:ext cx="3043424" cy="56778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57"/>
          <p:cNvSpPr/>
          <p:nvPr/>
        </p:nvSpPr>
        <p:spPr>
          <a:xfrm rot="10800000">
            <a:off x="417784" y="4087997"/>
            <a:ext cx="2465100" cy="342675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69" tIns="68569" rIns="68569" bIns="68569" anchor="ctr" anchorCtr="0">
            <a:noAutofit/>
          </a:bodyPr>
          <a:lstStyle/>
          <a:p>
            <a:endParaRPr sz="1050"/>
          </a:p>
        </p:txBody>
      </p:sp>
    </p:spTree>
    <p:extLst>
      <p:ext uri="{BB962C8B-B14F-4D97-AF65-F5344CB8AC3E}">
        <p14:creationId xmlns:p14="http://schemas.microsoft.com/office/powerpoint/2010/main" val="604907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3858425" y="983750"/>
            <a:ext cx="1314900" cy="1556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title" idx="2"/>
          </p:nvPr>
        </p:nvSpPr>
        <p:spPr>
          <a:xfrm>
            <a:off x="2555525" y="126523"/>
            <a:ext cx="7051200" cy="45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AU" sz="2000" dirty="0" smtClean="0"/>
              <a:t>NCI New attribute level discovery</a:t>
            </a:r>
            <a:endParaRPr lang="en" sz="2000" dirty="0"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97375" y="943975"/>
            <a:ext cx="4116300" cy="3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28600" lvl="0" rtl="0">
              <a:lnSpc>
                <a:spcPct val="150000"/>
              </a:lnSpc>
              <a:spcBef>
                <a:spcPts val="0"/>
              </a:spcBef>
            </a:pPr>
            <a:r>
              <a:rPr lang="en-AU" dirty="0" smtClean="0">
                <a:solidFill>
                  <a:schemeClr val="dk1"/>
                </a:solidFill>
              </a:rPr>
              <a:t>NCI Metadata Attribute Service: </a:t>
            </a:r>
          </a:p>
          <a:p>
            <a:pPr marL="457200" lvl="0" indent="-228600" rtl="0">
              <a:lnSpc>
                <a:spcPct val="150000"/>
              </a:lnSpc>
              <a:spcBef>
                <a:spcPts val="0"/>
              </a:spcBef>
              <a:buChar char="●"/>
            </a:pPr>
            <a:r>
              <a:rPr lang="en-AU" dirty="0" smtClean="0">
                <a:solidFill>
                  <a:schemeClr val="dk1"/>
                </a:solidFill>
              </a:rPr>
              <a:t>Nightly </a:t>
            </a:r>
            <a:r>
              <a:rPr lang="en" dirty="0" smtClean="0">
                <a:solidFill>
                  <a:schemeClr val="dk1"/>
                </a:solidFill>
              </a:rPr>
              <a:t>Indexing </a:t>
            </a:r>
            <a:r>
              <a:rPr lang="en" dirty="0">
                <a:solidFill>
                  <a:schemeClr val="dk1"/>
                </a:solidFill>
              </a:rPr>
              <a:t>NCI /g/data </a:t>
            </a:r>
            <a:endParaRPr lang="en-AU" dirty="0" smtClean="0">
              <a:solidFill>
                <a:schemeClr val="dk1"/>
              </a:solidFill>
            </a:endParaRPr>
          </a:p>
          <a:p>
            <a:pPr marL="971550" lvl="1" indent="-285750">
              <a:lnSpc>
                <a:spcPct val="150000"/>
              </a:lnSpc>
              <a:buFont typeface="Courier New" charset="0"/>
              <a:buChar char="o"/>
            </a:pPr>
            <a:r>
              <a:rPr lang="en" dirty="0" smtClean="0">
                <a:solidFill>
                  <a:schemeClr val="dk1"/>
                </a:solidFill>
              </a:rPr>
              <a:t>POSIX</a:t>
            </a:r>
            <a:r>
              <a:rPr lang="en" dirty="0">
                <a:solidFill>
                  <a:schemeClr val="dk1"/>
                </a:solidFill>
              </a:rPr>
              <a:t>, </a:t>
            </a:r>
            <a:r>
              <a:rPr lang="en" dirty="0" smtClean="0">
                <a:solidFill>
                  <a:schemeClr val="dk1"/>
                </a:solidFill>
              </a:rPr>
              <a:t>Buckets</a:t>
            </a:r>
            <a:endParaRPr lang="en-AU" dirty="0" smtClean="0">
              <a:solidFill>
                <a:schemeClr val="dk1"/>
              </a:solidFill>
            </a:endParaRPr>
          </a:p>
          <a:p>
            <a:pPr marL="914400" lvl="1" indent="-22860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○"/>
            </a:pPr>
            <a:r>
              <a:rPr lang="en-AU" dirty="0" err="1" smtClean="0">
                <a:solidFill>
                  <a:schemeClr val="dk1"/>
                </a:solidFill>
              </a:rPr>
              <a:t>Checksummed</a:t>
            </a:r>
            <a:r>
              <a:rPr lang="en-AU" dirty="0" smtClean="0">
                <a:solidFill>
                  <a:schemeClr val="dk1"/>
                </a:solidFill>
              </a:rPr>
              <a:t> data</a:t>
            </a:r>
            <a:endParaRPr lang="en" dirty="0">
              <a:solidFill>
                <a:schemeClr val="dk1"/>
              </a:solidFill>
            </a:endParaRPr>
          </a:p>
          <a:p>
            <a:pPr marL="457200" lvl="0" indent="-228600" rtl="0">
              <a:lnSpc>
                <a:spcPct val="150000"/>
              </a:lnSpc>
              <a:spcBef>
                <a:spcPts val="0"/>
              </a:spcBef>
              <a:buChar char="●"/>
            </a:pPr>
            <a:r>
              <a:rPr lang="en" dirty="0" smtClean="0">
                <a:solidFill>
                  <a:schemeClr val="dk1"/>
                </a:solidFill>
              </a:rPr>
              <a:t>ESGF </a:t>
            </a:r>
            <a:r>
              <a:rPr lang="en" dirty="0" err="1">
                <a:solidFill>
                  <a:schemeClr val="dk1"/>
                </a:solidFill>
              </a:rPr>
              <a:t>Solr</a:t>
            </a:r>
            <a:r>
              <a:rPr lang="en" dirty="0">
                <a:solidFill>
                  <a:schemeClr val="dk1"/>
                </a:solidFill>
              </a:rPr>
              <a:t> (federation)</a:t>
            </a:r>
          </a:p>
          <a:p>
            <a:pPr marL="457200" marR="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dirty="0" smtClean="0"/>
              <a:t>OpenSearch</a:t>
            </a:r>
            <a:endParaRPr lang="en" dirty="0"/>
          </a:p>
          <a:p>
            <a:pPr marL="457200" marR="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 dirty="0">
                <a:solidFill>
                  <a:schemeClr val="dk1"/>
                </a:solidFill>
              </a:rPr>
              <a:t>Reporting</a:t>
            </a: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87" name="Shape 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1961" y="1393450"/>
            <a:ext cx="1102800" cy="11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>
            <a:off x="4126775" y="983750"/>
            <a:ext cx="758100" cy="45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/g/data</a:t>
            </a:r>
          </a:p>
        </p:txBody>
      </p:sp>
      <p:sp>
        <p:nvSpPr>
          <p:cNvPr id="89" name="Shape 89"/>
          <p:cNvSpPr/>
          <p:nvPr/>
        </p:nvSpPr>
        <p:spPr>
          <a:xfrm>
            <a:off x="5561050" y="983750"/>
            <a:ext cx="1314900" cy="1556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0" name="Shape 90"/>
          <p:cNvSpPr txBox="1"/>
          <p:nvPr/>
        </p:nvSpPr>
        <p:spPr>
          <a:xfrm>
            <a:off x="5839450" y="983750"/>
            <a:ext cx="758100" cy="45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Raijin</a:t>
            </a:r>
          </a:p>
        </p:txBody>
      </p:sp>
      <p:pic>
        <p:nvPicPr>
          <p:cNvPr id="91" name="Shape 91" descr="SEO_sign-5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4503" y="1393450"/>
            <a:ext cx="450900" cy="45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92" descr="SEO_sign-5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1725" y="1956200"/>
            <a:ext cx="450900" cy="4509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/>
          <p:nvPr/>
        </p:nvSpPr>
        <p:spPr>
          <a:xfrm>
            <a:off x="7263675" y="983750"/>
            <a:ext cx="1314900" cy="1556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 txBox="1"/>
          <p:nvPr/>
        </p:nvSpPr>
        <p:spPr>
          <a:xfrm>
            <a:off x="7542075" y="983750"/>
            <a:ext cx="758100" cy="45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Tenjin</a:t>
            </a:r>
          </a:p>
        </p:txBody>
      </p:sp>
      <p:sp>
        <p:nvSpPr>
          <p:cNvPr id="97" name="Shape 97"/>
          <p:cNvSpPr/>
          <p:nvPr/>
        </p:nvSpPr>
        <p:spPr>
          <a:xfrm>
            <a:off x="5086900" y="1592150"/>
            <a:ext cx="609300" cy="339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FFE599"/>
              </a:solidFill>
            </a:endParaRPr>
          </a:p>
        </p:txBody>
      </p:sp>
      <p:sp>
        <p:nvSpPr>
          <p:cNvPr id="98" name="Shape 98"/>
          <p:cNvSpPr/>
          <p:nvPr/>
        </p:nvSpPr>
        <p:spPr>
          <a:xfrm>
            <a:off x="6791875" y="1592150"/>
            <a:ext cx="609300" cy="339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FFE599"/>
              </a:solidFill>
            </a:endParaRPr>
          </a:p>
        </p:txBody>
      </p:sp>
      <p:sp>
        <p:nvSpPr>
          <p:cNvPr id="99" name="Shape 99"/>
          <p:cNvSpPr/>
          <p:nvPr/>
        </p:nvSpPr>
        <p:spPr>
          <a:xfrm>
            <a:off x="3858425" y="2888750"/>
            <a:ext cx="1314900" cy="1556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 txBox="1"/>
          <p:nvPr/>
        </p:nvSpPr>
        <p:spPr>
          <a:xfrm>
            <a:off x="4126775" y="2888750"/>
            <a:ext cx="758100" cy="45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S3</a:t>
            </a:r>
          </a:p>
        </p:txBody>
      </p:sp>
      <p:sp>
        <p:nvSpPr>
          <p:cNvPr id="101" name="Shape 101"/>
          <p:cNvSpPr/>
          <p:nvPr/>
        </p:nvSpPr>
        <p:spPr>
          <a:xfrm>
            <a:off x="5561050" y="2917761"/>
            <a:ext cx="1314900" cy="1556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 txBox="1"/>
          <p:nvPr/>
        </p:nvSpPr>
        <p:spPr>
          <a:xfrm>
            <a:off x="5839450" y="2888750"/>
            <a:ext cx="758100" cy="45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EC2</a:t>
            </a:r>
          </a:p>
        </p:txBody>
      </p:sp>
      <p:pic>
        <p:nvPicPr>
          <p:cNvPr id="103" name="Shape 103" descr="SEO_sign-5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78464" y="3333750"/>
            <a:ext cx="450900" cy="45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 descr="SEO_sign-51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78464" y="3896500"/>
            <a:ext cx="450900" cy="45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/>
          <p:nvPr/>
        </p:nvSpPr>
        <p:spPr>
          <a:xfrm>
            <a:off x="5086900" y="3497150"/>
            <a:ext cx="609300" cy="339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FFE599"/>
              </a:solidFill>
            </a:endParaRPr>
          </a:p>
        </p:txBody>
      </p:sp>
      <p:sp>
        <p:nvSpPr>
          <p:cNvPr id="108" name="Shape 108"/>
          <p:cNvSpPr/>
          <p:nvPr/>
        </p:nvSpPr>
        <p:spPr>
          <a:xfrm rot="-2573791">
            <a:off x="6594325" y="2509544"/>
            <a:ext cx="970946" cy="33963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FFE599"/>
              </a:solidFill>
            </a:endParaRPr>
          </a:p>
        </p:txBody>
      </p:sp>
      <p:pic>
        <p:nvPicPr>
          <p:cNvPr id="110" name="Shape 110" descr="elastic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89250" y="1875337"/>
            <a:ext cx="511175" cy="51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 descr="log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56150" y="1393437"/>
            <a:ext cx="609300" cy="560564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/>
          <p:nvPr/>
        </p:nvSpPr>
        <p:spPr>
          <a:xfrm>
            <a:off x="7263675" y="2888750"/>
            <a:ext cx="1314900" cy="15564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 txBox="1"/>
          <p:nvPr/>
        </p:nvSpPr>
        <p:spPr>
          <a:xfrm>
            <a:off x="7542075" y="2888750"/>
            <a:ext cx="758100" cy="45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NCI</a:t>
            </a:r>
          </a:p>
        </p:txBody>
      </p:sp>
      <p:sp>
        <p:nvSpPr>
          <p:cNvPr id="115" name="Shape 115"/>
          <p:cNvSpPr/>
          <p:nvPr/>
        </p:nvSpPr>
        <p:spPr>
          <a:xfrm>
            <a:off x="7485850" y="2407100"/>
            <a:ext cx="339600" cy="5997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FC5E8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5" name="Shape 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76029" y="3259566"/>
            <a:ext cx="1102800" cy="110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6496" y="3391633"/>
            <a:ext cx="828302" cy="796100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0" y="4660969"/>
            <a:ext cx="3368737" cy="628113"/>
            <a:chOff x="138201" y="6340690"/>
            <a:chExt cx="3368737" cy="628113"/>
          </a:xfrm>
        </p:grpSpPr>
        <p:pic>
          <p:nvPicPr>
            <p:cNvPr id="37" name="Shape 121" descr="https://lh5.googleusercontent.com/2U21Qw585F5mtjKx-TzsO8Ht5oI0zuF342xX5Qa9FOTcywVWQkZyzDlRvSJM73SrNNzyLesA9oCmkP5ZOTsGCTE4R4Lgrv02GML0QCF2sNlTYri53JhB6hyWrhYlhQAy1bWSJ9aNMkE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38201" y="6340690"/>
              <a:ext cx="1439587" cy="4814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" name="Shape 122"/>
            <p:cNvSpPr/>
            <p:nvPr/>
          </p:nvSpPr>
          <p:spPr>
            <a:xfrm>
              <a:off x="1577788" y="6404632"/>
              <a:ext cx="1929150" cy="564171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"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© 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NCI Australia 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lang="en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368737" y="4751008"/>
            <a:ext cx="7046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ACCESS Science Day.   Ben Evans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/>
        </p:nvSpPr>
        <p:spPr>
          <a:xfrm>
            <a:off x="1794658" y="146957"/>
            <a:ext cx="6639900" cy="4386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" sz="2400" dirty="0">
                <a:solidFill>
                  <a:schemeClr val="lt1"/>
                </a:solidFill>
              </a:rPr>
              <a:t>New Services: </a:t>
            </a:r>
            <a:r>
              <a:rPr lang="en" sz="2400" dirty="0" err="1">
                <a:solidFill>
                  <a:schemeClr val="lt1"/>
                </a:solidFill>
              </a:rPr>
              <a:t>ARCCSSive</a:t>
            </a:r>
            <a:r>
              <a:rPr lang="en" sz="2400" dirty="0">
                <a:solidFill>
                  <a:schemeClr val="lt1"/>
                </a:solidFill>
              </a:rPr>
              <a:t> (</a:t>
            </a:r>
            <a:r>
              <a:rPr lang="en" sz="2400" dirty="0" err="1">
                <a:solidFill>
                  <a:schemeClr val="lt1"/>
                </a:solidFill>
              </a:rPr>
              <a:t>MkII</a:t>
            </a:r>
            <a:r>
              <a:rPr lang="en" sz="2400" dirty="0">
                <a:solidFill>
                  <a:schemeClr val="lt1"/>
                </a:solidFill>
              </a:rPr>
              <a:t>)</a:t>
            </a:r>
          </a:p>
        </p:txBody>
      </p:sp>
      <p:sp>
        <p:nvSpPr>
          <p:cNvPr id="161" name="Shape 161"/>
          <p:cNvSpPr txBox="1"/>
          <p:nvPr/>
        </p:nvSpPr>
        <p:spPr>
          <a:xfrm>
            <a:off x="3970400" y="930575"/>
            <a:ext cx="936300" cy="29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MAS</a:t>
            </a:r>
          </a:p>
        </p:txBody>
      </p:sp>
      <p:grpSp>
        <p:nvGrpSpPr>
          <p:cNvPr id="162" name="Shape 162"/>
          <p:cNvGrpSpPr/>
          <p:nvPr/>
        </p:nvGrpSpPr>
        <p:grpSpPr>
          <a:xfrm>
            <a:off x="974027" y="837277"/>
            <a:ext cx="7054477" cy="3118974"/>
            <a:chOff x="463724" y="668950"/>
            <a:chExt cx="7840050" cy="3668950"/>
          </a:xfrm>
        </p:grpSpPr>
        <p:pic>
          <p:nvPicPr>
            <p:cNvPr id="163" name="Shape 16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200886" y="1014050"/>
              <a:ext cx="1102800" cy="1102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4" name="Shape 16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721787" y="1135648"/>
              <a:ext cx="1102800" cy="859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5" name="Shape 165"/>
            <p:cNvSpPr/>
            <p:nvPr/>
          </p:nvSpPr>
          <p:spPr>
            <a:xfrm>
              <a:off x="3586941" y="3251672"/>
              <a:ext cx="1471200" cy="689100"/>
            </a:xfrm>
            <a:prstGeom prst="rect">
              <a:avLst/>
            </a:prstGeom>
            <a:solidFill>
              <a:srgbClr val="3C78D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Shape 166"/>
            <p:cNvSpPr txBox="1"/>
            <p:nvPr/>
          </p:nvSpPr>
          <p:spPr>
            <a:xfrm>
              <a:off x="3639287" y="3342955"/>
              <a:ext cx="1366500" cy="516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lang="en" b="1"/>
                <a:t>ARCCSSive </a:t>
              </a:r>
            </a:p>
          </p:txBody>
        </p:sp>
        <p:sp>
          <p:nvSpPr>
            <p:cNvPr id="167" name="Shape 167"/>
            <p:cNvSpPr txBox="1"/>
            <p:nvPr/>
          </p:nvSpPr>
          <p:spPr>
            <a:xfrm>
              <a:off x="7275075" y="668950"/>
              <a:ext cx="1028700" cy="2952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r>
                <a:rPr lang="en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/g/data</a:t>
              </a:r>
            </a:p>
          </p:txBody>
        </p:sp>
        <p:sp>
          <p:nvSpPr>
            <p:cNvPr id="168" name="Shape 168"/>
            <p:cNvSpPr/>
            <p:nvPr/>
          </p:nvSpPr>
          <p:spPr>
            <a:xfrm>
              <a:off x="5519525" y="1234775"/>
              <a:ext cx="957000" cy="4830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Shape 169"/>
            <p:cNvSpPr txBox="1"/>
            <p:nvPr/>
          </p:nvSpPr>
          <p:spPr>
            <a:xfrm>
              <a:off x="5461323" y="1135666"/>
              <a:ext cx="1102800" cy="3222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lang="en"/>
                <a:t>NetCDF </a:t>
              </a:r>
              <a:r>
                <a:rPr lang="en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Crawl</a:t>
              </a:r>
            </a:p>
          </p:txBody>
        </p:sp>
        <p:pic>
          <p:nvPicPr>
            <p:cNvPr id="170" name="Shape 17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63724" y="2692400"/>
              <a:ext cx="1645500" cy="1645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1" name="Shape 171"/>
            <p:cNvSpPr/>
            <p:nvPr/>
          </p:nvSpPr>
          <p:spPr>
            <a:xfrm flipH="1">
              <a:off x="2236300" y="3448725"/>
              <a:ext cx="1102800" cy="2952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3C4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Shape 172"/>
            <p:cNvSpPr/>
            <p:nvPr/>
          </p:nvSpPr>
          <p:spPr>
            <a:xfrm rot="-5400000" flipH="1">
              <a:off x="3862825" y="2475961"/>
              <a:ext cx="820800" cy="2952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3C4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Shape 173"/>
            <p:cNvSpPr/>
            <p:nvPr/>
          </p:nvSpPr>
          <p:spPr>
            <a:xfrm flipH="1">
              <a:off x="6533155" y="1328675"/>
              <a:ext cx="611100" cy="2952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C27BA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Shape 174"/>
            <p:cNvSpPr/>
            <p:nvPr/>
          </p:nvSpPr>
          <p:spPr>
            <a:xfrm rot="10800000">
              <a:off x="4824655" y="1328675"/>
              <a:ext cx="611100" cy="2952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C27BA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75" name="Shape 175"/>
            <p:cNvCxnSpPr/>
            <p:nvPr/>
          </p:nvCxnSpPr>
          <p:spPr>
            <a:xfrm>
              <a:off x="5241900" y="814025"/>
              <a:ext cx="9000" cy="12972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pic>
          <p:nvPicPr>
            <p:cNvPr id="176" name="Shape 17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85575" y="3448725"/>
              <a:ext cx="787200" cy="4425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7" name="Shape 177" descr="images.jpe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5338" y="1125177"/>
            <a:ext cx="2334475" cy="882447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Shape 178"/>
          <p:cNvSpPr/>
          <p:nvPr/>
        </p:nvSpPr>
        <p:spPr>
          <a:xfrm rot="10800000" flipH="1">
            <a:off x="3138487" y="1441009"/>
            <a:ext cx="549900" cy="250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27BA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Shape 179"/>
          <p:cNvSpPr txBox="1"/>
          <p:nvPr/>
        </p:nvSpPr>
        <p:spPr>
          <a:xfrm>
            <a:off x="7895725" y="1312900"/>
            <a:ext cx="3248400" cy="378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CMIP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0" y="4660969"/>
            <a:ext cx="3368737" cy="628113"/>
            <a:chOff x="138201" y="6340690"/>
            <a:chExt cx="3368737" cy="628113"/>
          </a:xfrm>
        </p:grpSpPr>
        <p:pic>
          <p:nvPicPr>
            <p:cNvPr id="24" name="Shape 121" descr="https://lh5.googleusercontent.com/2U21Qw585F5mtjKx-TzsO8Ht5oI0zuF342xX5Qa9FOTcywVWQkZyzDlRvSJM73SrNNzyLesA9oCmkP5ZOTsGCTE4R4Lgrv02GML0QCF2sNlTYri53JhB6hyWrhYlhQAy1bWSJ9aNMkE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38201" y="6340690"/>
              <a:ext cx="1439587" cy="4814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" name="Shape 122"/>
            <p:cNvSpPr/>
            <p:nvPr/>
          </p:nvSpPr>
          <p:spPr>
            <a:xfrm>
              <a:off x="1577788" y="6404632"/>
              <a:ext cx="1929150" cy="564171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Arial"/>
                <a:buNone/>
              </a:pPr>
              <a:r>
                <a:rPr lang="en"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© 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NCI Australia 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</a:t>
              </a:r>
              <a:r>
                <a:rPr lang="en-AU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r>
                <a:rPr lang="en" sz="1400" b="0" i="0" u="none" strike="noStrike" cap="none" dirty="0" smtClean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lang="en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368737" y="4751008"/>
            <a:ext cx="7046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ACCESS Science Day.   Ben Evans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381</Words>
  <Application>Microsoft Macintosh PowerPoint</Application>
  <PresentationFormat>On-screen Show (16:9)</PresentationFormat>
  <Paragraphs>89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Courier New</vt:lpstr>
      <vt:lpstr>ヒラギノ角ゴ Pro W3</vt:lpstr>
      <vt:lpstr>Arial</vt:lpstr>
      <vt:lpstr>simple-light-2</vt:lpstr>
      <vt:lpstr>Office Theme</vt:lpstr>
      <vt:lpstr>PowerPoint Presentation</vt:lpstr>
      <vt:lpstr>PowerPoint Presentation</vt:lpstr>
      <vt:lpstr>PowerPoint Presentation</vt:lpstr>
      <vt:lpstr>PowerPoint Presentation</vt:lpstr>
      <vt:lpstr>NCI New attribute level discovery</vt:lpstr>
      <vt:lpstr>PowerPoint Presentation</vt:lpstr>
    </vt:vector>
  </TitlesOfParts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Metadata Attribute Service</dc:title>
  <cp:lastModifiedBy>Ben Evans</cp:lastModifiedBy>
  <cp:revision>22</cp:revision>
  <dcterms:modified xsi:type="dcterms:W3CDTF">2017-09-05T00:50:29Z</dcterms:modified>
</cp:coreProperties>
</file>