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notesSlides/notesSlide2.xml" ContentType="application/vnd.openxmlformats-officedocument.presentationml.notesSlide+xml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73" r:id="rId2"/>
  </p:sldMasterIdLst>
  <p:notesMasterIdLst>
    <p:notesMasterId r:id="rId18"/>
  </p:notesMasterIdLst>
  <p:handoutMasterIdLst>
    <p:handoutMasterId r:id="rId19"/>
  </p:handoutMasterIdLst>
  <p:sldIdLst>
    <p:sldId id="983" r:id="rId3"/>
    <p:sldId id="1116" r:id="rId4"/>
    <p:sldId id="1111" r:id="rId5"/>
    <p:sldId id="1112" r:id="rId6"/>
    <p:sldId id="908" r:id="rId7"/>
    <p:sldId id="1017" r:id="rId8"/>
    <p:sldId id="1070" r:id="rId9"/>
    <p:sldId id="1072" r:id="rId10"/>
    <p:sldId id="1096" r:id="rId11"/>
    <p:sldId id="1080" r:id="rId12"/>
    <p:sldId id="1029" r:id="rId13"/>
    <p:sldId id="1094" r:id="rId14"/>
    <p:sldId id="1117" r:id="rId15"/>
    <p:sldId id="1101" r:id="rId16"/>
    <p:sldId id="1114" r:id="rId17"/>
  </p:sldIdLst>
  <p:sldSz cx="9144000" cy="6858000" type="screen4x3"/>
  <p:notesSz cx="6743700" cy="9906000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accent2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accent2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accent2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accent2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accent2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3200" b="1" kern="1200">
        <a:solidFill>
          <a:schemeClr val="accent2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3200" b="1" kern="1200">
        <a:solidFill>
          <a:schemeClr val="accent2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3200" b="1" kern="1200">
        <a:solidFill>
          <a:schemeClr val="accent2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3200" b="1" kern="1200">
        <a:solidFill>
          <a:schemeClr val="accent2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00"/>
    <a:srgbClr val="777777"/>
    <a:srgbClr val="00FFFF"/>
    <a:srgbClr val="FFFFFF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528" y="-2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5" d="100"/>
        <a:sy n="155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770" y="-78"/>
      </p:cViewPr>
      <p:guideLst>
        <p:guide orient="horz" pos="3120"/>
        <p:guide pos="2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1113" y="0"/>
            <a:ext cx="292258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0700"/>
            <a:ext cx="292258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1113" y="9410700"/>
            <a:ext cx="292258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BE3DAF8F-DC52-3A48-98D5-90106D50518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08851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1113" y="0"/>
            <a:ext cx="292258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53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5" y="4705350"/>
            <a:ext cx="494665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0700"/>
            <a:ext cx="292258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1113" y="9410700"/>
            <a:ext cx="292258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F03EA6F1-1662-FD48-BE34-F6B57536F59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2091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8084EB1-59AC-7B49-A730-B2884D3952E3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endParaRPr lang="en-US" sz="2400" dirty="0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8084EB1-59AC-7B49-A730-B2884D3952E3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endParaRPr lang="en-US" sz="2400" dirty="0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1F68F-16D1-5742-9BC9-E0DE41EEB01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7099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C64DE-C8F9-D940-9A6F-0E61B5C0F65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0411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46D4-732A-E944-82B4-67DE6A0D6C8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194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12B27-220C-C74C-B860-C920F6817BC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6900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1F68F-16D1-5742-9BC9-E0DE41EEB013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2383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66A3A-8FC7-724B-AA6B-9E68F6DCA32B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8726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AB482-8938-C54A-8033-9EB1F11CFCE5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905521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F7196-4588-8742-8000-EBAE102CB535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629559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31A6F-66A2-B349-8774-CC3D935969EE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66576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3FA15-28DF-3A4B-9C68-DB177736E4E9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760895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50E42-5336-9A46-BB05-D1709B8CF13C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90674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66A3A-8FC7-724B-AA6B-9E68F6DCA32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37473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39D57-5460-6D47-86FC-FA12D3895CC7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005067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3371F-398E-ED49-A18E-CB9EFBC1CE44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787845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C64DE-C8F9-D940-9A6F-0E61B5C0F657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84858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46D4-732A-E944-82B4-67DE6A0D6C87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365951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12B27-220C-C74C-B860-C920F6817BC5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19568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AB482-8938-C54A-8033-9EB1F11CFCE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037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F7196-4588-8742-8000-EBAE102CB53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823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31A6F-66A2-B349-8774-CC3D935969E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721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3FA15-28DF-3A4B-9C68-DB177736E4E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6320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50E42-5336-9A46-BB05-D1709B8CF13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9467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39D57-5460-6D47-86FC-FA12D3895CC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3133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3371F-398E-ED49-A18E-CB9EFBC1CE4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5391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06663A-0582-944E-BD06-6F09CCB21D5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06663A-0582-944E-BD06-6F09CCB21D5F}" type="slidenum">
              <a:rPr lang="en-AU">
                <a:solidFill>
                  <a:srgbClr val="000000"/>
                </a:solidFill>
                <a:latin typeface="Times New Roman"/>
              </a:rPr>
              <a:pPr>
                <a:defRPr/>
              </a:pPr>
              <a:t>‹#›</a:t>
            </a:fld>
            <a:endParaRPr lang="en-AU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069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hyperlink" Target="http://www.science.unsw.edu.au/~matthew" TargetMode="External"/><Relationship Id="rId5" Type="http://schemas.openxmlformats.org/officeDocument/2006/relationships/oleObject" Target="../embeddings/oleObject1.bin"/><Relationship Id="rId6" Type="http://schemas.openxmlformats.org/officeDocument/2006/relationships/image" Target="../media/image1.png"/><Relationship Id="rId7" Type="http://schemas.openxmlformats.org/officeDocument/2006/relationships/hyperlink" Target="http://www.ccrc.unsw.edu.au/index.html" TargetMode="External"/><Relationship Id="rId8" Type="http://schemas.openxmlformats.org/officeDocument/2006/relationships/image" Target="../media/image2.jpeg"/><Relationship Id="rId9" Type="http://schemas.openxmlformats.org/officeDocument/2006/relationships/image" Target="../media/image3.png"/><Relationship Id="rId10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hyperlink" Target="http://www.science.unsw.edu.au/~matthew" TargetMode="External"/><Relationship Id="rId5" Type="http://schemas.openxmlformats.org/officeDocument/2006/relationships/oleObject" Target="../embeddings/oleObject2.bin"/><Relationship Id="rId6" Type="http://schemas.openxmlformats.org/officeDocument/2006/relationships/image" Target="../media/image1.png"/><Relationship Id="rId7" Type="http://schemas.openxmlformats.org/officeDocument/2006/relationships/hyperlink" Target="http://www.ccrc.unsw.edu.au/index.html" TargetMode="External"/><Relationship Id="rId8" Type="http://schemas.openxmlformats.org/officeDocument/2006/relationships/image" Target="../media/image2.jpeg"/><Relationship Id="rId9" Type="http://schemas.openxmlformats.org/officeDocument/2006/relationships/image" Target="../media/image3.png"/><Relationship Id="rId10" Type="http://schemas.openxmlformats.org/officeDocument/2006/relationships/image" Target="../media/image4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175" algn="ctr">
              <a:defRPr/>
            </a:pPr>
            <a:r>
              <a:rPr lang="en-US" sz="2800" b="0" dirty="0">
                <a:solidFill>
                  <a:srgbClr val="000000"/>
                </a:solidFill>
                <a:latin typeface="Calibri"/>
                <a:cs typeface="Calibri"/>
              </a:rPr>
              <a:t>ACCESS model simulations of Antarctic sea-ice expansion and surface ocean cooling over the past four decades  </a:t>
            </a:r>
            <a:endParaRPr lang="en-US" sz="2800" b="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23528" y="5301208"/>
            <a:ext cx="8686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800" b="0" dirty="0" smtClean="0"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  <a:hlinkClick r:id="rId4"/>
              </a:rPr>
              <a:t>www.science.unsw.edu.au</a:t>
            </a:r>
            <a:r>
              <a:rPr lang="en-US" sz="1800" b="0" dirty="0"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  <a:hlinkClick r:id="rId4"/>
              </a:rPr>
              <a:t>/~matthew</a:t>
            </a:r>
            <a:endParaRPr lang="en-US" sz="1800" b="0" dirty="0">
              <a:effectLst>
                <a:outerShdw blurRad="38100" dist="38100" dir="2700000" algn="tl">
                  <a:srgbClr val="DDDDDD"/>
                </a:outerShdw>
              </a:effectLst>
              <a:cs typeface="+mn-cs"/>
            </a:endParaRPr>
          </a:p>
          <a:p>
            <a:pPr algn="r">
              <a:defRPr/>
            </a:pPr>
            <a:r>
              <a:rPr lang="en-US" sz="1800" b="0" dirty="0" err="1"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M.England@unsw.edu.au</a:t>
            </a:r>
            <a:endParaRPr lang="en-AU" sz="1800" b="0" dirty="0">
              <a:cs typeface="+mn-cs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286250" y="2981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en-US">
              <a:cs typeface="+mn-cs"/>
            </a:endParaRPr>
          </a:p>
        </p:txBody>
      </p:sp>
      <p:graphicFrame>
        <p:nvGraphicFramePr>
          <p:cNvPr id="1638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809278"/>
              </p:ext>
            </p:extLst>
          </p:nvPr>
        </p:nvGraphicFramePr>
        <p:xfrm>
          <a:off x="683568" y="5373216"/>
          <a:ext cx="363827" cy="569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" name="Picture" r:id="rId5" imgW="0" imgH="0" progId="Word.Picture.8">
                  <p:embed/>
                </p:oleObj>
              </mc:Choice>
              <mc:Fallback>
                <p:oleObj name="Picture" r:id="rId5" imgW="0" imgH="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373216"/>
                        <a:ext cx="363827" cy="5696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Line 6"/>
          <p:cNvSpPr>
            <a:spLocks noChangeShapeType="1"/>
          </p:cNvSpPr>
          <p:nvPr/>
        </p:nvSpPr>
        <p:spPr bwMode="auto">
          <a:xfrm flipV="1">
            <a:off x="683568" y="1628799"/>
            <a:ext cx="7704137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pic>
        <p:nvPicPr>
          <p:cNvPr id="16390" name="Picture 7" descr="CEDL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373216"/>
            <a:ext cx="2880320" cy="599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87858" y="908720"/>
            <a:ext cx="42635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0" i="1" dirty="0" smtClean="0">
                <a:solidFill>
                  <a:srgbClr val="000090"/>
                </a:solidFill>
                <a:latin typeface="Calibri"/>
                <a:cs typeface="Calibri"/>
              </a:rPr>
              <a:t>Matthew England, </a:t>
            </a:r>
            <a:r>
              <a:rPr lang="en-US" sz="2000" b="0" i="1" dirty="0" err="1" smtClean="0">
                <a:solidFill>
                  <a:srgbClr val="000090"/>
                </a:solidFill>
                <a:latin typeface="Calibri"/>
                <a:cs typeface="Calibri"/>
              </a:rPr>
              <a:t>Ariaan</a:t>
            </a:r>
            <a:r>
              <a:rPr lang="en-US" sz="2000" b="0" i="1" dirty="0" smtClean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en-US" sz="2000" b="0" i="1" dirty="0" err="1" smtClean="0">
                <a:solidFill>
                  <a:srgbClr val="000090"/>
                </a:solidFill>
                <a:latin typeface="Calibri"/>
                <a:cs typeface="Calibri"/>
              </a:rPr>
              <a:t>Purich</a:t>
            </a:r>
            <a:r>
              <a:rPr lang="en-US" sz="2000" b="0" i="1" dirty="0" smtClean="0">
                <a:solidFill>
                  <a:srgbClr val="000090"/>
                </a:solidFill>
                <a:latin typeface="Calibri"/>
                <a:cs typeface="Calibri"/>
              </a:rPr>
              <a:t>, et al.</a:t>
            </a:r>
          </a:p>
          <a:p>
            <a:pPr algn="ctr"/>
            <a:r>
              <a:rPr lang="en-US" sz="2000" b="0" i="1" dirty="0" smtClean="0">
                <a:solidFill>
                  <a:srgbClr val="000090"/>
                </a:solidFill>
                <a:latin typeface="Calibri"/>
                <a:cs typeface="Calibri"/>
              </a:rPr>
              <a:t>UNSW   Sydney   Australia</a:t>
            </a:r>
            <a:endParaRPr lang="en-US" sz="2000" i="1" dirty="0">
              <a:solidFill>
                <a:srgbClr val="000090"/>
              </a:solidFill>
              <a:latin typeface="+mj-lt"/>
              <a:cs typeface="Calibri"/>
            </a:endParaRPr>
          </a:p>
        </p:txBody>
      </p:sp>
      <p:pic>
        <p:nvPicPr>
          <p:cNvPr id="14" name="Picture 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" r="3281" b="14107"/>
          <a:stretch/>
        </p:blipFill>
        <p:spPr bwMode="auto">
          <a:xfrm>
            <a:off x="395536" y="1772816"/>
            <a:ext cx="4432064" cy="3157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0"/>
          <a:srcRect t="8554"/>
          <a:stretch/>
        </p:blipFill>
        <p:spPr>
          <a:xfrm>
            <a:off x="4932040" y="1988839"/>
            <a:ext cx="3456384" cy="326933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364088" y="1844823"/>
            <a:ext cx="2916826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800" b="0" dirty="0">
                <a:solidFill>
                  <a:srgbClr val="000000"/>
                </a:solidFill>
              </a:rPr>
              <a:t>S</a:t>
            </a:r>
            <a:r>
              <a:rPr lang="en-US" sz="1800" b="0" dirty="0" smtClean="0">
                <a:solidFill>
                  <a:srgbClr val="000000"/>
                </a:solidFill>
              </a:rPr>
              <a:t>ea-ice trends 1979</a:t>
            </a:r>
            <a:r>
              <a:rPr lang="en-US" sz="1800" b="0" dirty="0">
                <a:solidFill>
                  <a:srgbClr val="000000"/>
                </a:solidFill>
              </a:rPr>
              <a:t>–</a:t>
            </a:r>
            <a:r>
              <a:rPr lang="en-US" sz="1800" b="0" dirty="0" smtClean="0">
                <a:solidFill>
                  <a:srgbClr val="000000"/>
                </a:solidFill>
              </a:rPr>
              <a:t>2013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 flipV="1">
            <a:off x="683568" y="5229200"/>
            <a:ext cx="7704137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15616" y="1772815"/>
            <a:ext cx="2916826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800" b="0" dirty="0" smtClean="0">
                <a:solidFill>
                  <a:srgbClr val="000000"/>
                </a:solidFill>
              </a:rPr>
              <a:t>SST trends 1959–2008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3568" y="6165304"/>
            <a:ext cx="769367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libri"/>
                <a:cs typeface="Calibri"/>
              </a:rPr>
              <a:t>ACCESS meeting    September 7, </a:t>
            </a:r>
            <a:r>
              <a:rPr lang="en-US" dirty="0" smtClean="0">
                <a:solidFill>
                  <a:srgbClr val="000000"/>
                </a:solidFill>
                <a:latin typeface="Calibri"/>
                <a:cs typeface="Calibri"/>
              </a:rPr>
              <a:t>2017</a:t>
            </a:r>
            <a:endParaRPr lang="en-US" dirty="0"/>
          </a:p>
        </p:txBody>
      </p:sp>
      <p:sp>
        <p:nvSpPr>
          <p:cNvPr id="16" name="Line 6"/>
          <p:cNvSpPr>
            <a:spLocks noChangeShapeType="1"/>
          </p:cNvSpPr>
          <p:nvPr/>
        </p:nvSpPr>
        <p:spPr bwMode="auto">
          <a:xfrm flipV="1">
            <a:off x="683568" y="6165304"/>
            <a:ext cx="7704137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4768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12700" y="115888"/>
            <a:ext cx="9144000" cy="64881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200" dirty="0" smtClean="0">
                <a:solidFill>
                  <a:schemeClr val="tx1"/>
                </a:solidFill>
                <a:latin typeface="Calibri"/>
                <a:cs typeface="Calibri"/>
              </a:rPr>
              <a:t>“Pacemaker” experiments with SO SSS restored to OBS </a:t>
            </a:r>
            <a:endParaRPr lang="en-US" sz="3200" dirty="0">
              <a:solidFill>
                <a:schemeClr val="tx1"/>
              </a:solidFill>
              <a:latin typeface="Calibri"/>
              <a:cs typeface="Calibri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539552" y="764704"/>
            <a:ext cx="7975600" cy="15875"/>
          </a:xfrm>
          <a:prstGeom prst="line">
            <a:avLst/>
          </a:prstGeom>
          <a:ln w="57150" cmpd="sng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5727"/>
          <a:stretch/>
        </p:blipFill>
        <p:spPr>
          <a:xfrm>
            <a:off x="1043608" y="1227666"/>
            <a:ext cx="7096650" cy="563033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75656" y="764704"/>
            <a:ext cx="21934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OBSERVED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92080" y="764704"/>
            <a:ext cx="14747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MODEL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39752" y="5157192"/>
            <a:ext cx="86874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ICE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652120" y="2132856"/>
            <a:ext cx="98276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SST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267744" y="2204864"/>
            <a:ext cx="98276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SST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724128" y="5157192"/>
            <a:ext cx="86874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ICE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-180528" y="6519446"/>
            <a:ext cx="3528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0" dirty="0" err="1" smtClean="0">
                <a:solidFill>
                  <a:srgbClr val="000000"/>
                </a:solidFill>
              </a:rPr>
              <a:t>Purich</a:t>
            </a:r>
            <a:r>
              <a:rPr lang="en-US" sz="1600" b="0" dirty="0" smtClean="0">
                <a:solidFill>
                  <a:srgbClr val="000000"/>
                </a:solidFill>
              </a:rPr>
              <a:t>, England et al. (2017)</a:t>
            </a:r>
          </a:p>
        </p:txBody>
      </p:sp>
    </p:spTree>
    <p:extLst>
      <p:ext uri="{BB962C8B-B14F-4D97-AF65-F5344CB8AC3E}">
        <p14:creationId xmlns:p14="http://schemas.microsoft.com/office/powerpoint/2010/main" val="3870491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3568" y="116632"/>
            <a:ext cx="770295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libri"/>
                <a:cs typeface="Calibri"/>
              </a:rPr>
              <a:t>Variability is also playing a significant role….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323528" y="764704"/>
            <a:ext cx="8352928" cy="15876"/>
          </a:xfrm>
          <a:prstGeom prst="line">
            <a:avLst/>
          </a:prstGeom>
          <a:ln w="5715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8" t="4429" r="10268" b="42426"/>
          <a:stretch/>
        </p:blipFill>
        <p:spPr bwMode="auto">
          <a:xfrm>
            <a:off x="323528" y="1268760"/>
            <a:ext cx="8585789" cy="44644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1124744"/>
            <a:ext cx="4723669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b="0" dirty="0">
                <a:solidFill>
                  <a:schemeClr val="tx1"/>
                </a:solidFill>
              </a:rPr>
              <a:t>SST and MSLP </a:t>
            </a:r>
            <a:r>
              <a:rPr lang="en-US" sz="2000" b="0" dirty="0" smtClean="0">
                <a:solidFill>
                  <a:schemeClr val="tx1"/>
                </a:solidFill>
              </a:rPr>
              <a:t>trends </a:t>
            </a:r>
            <a:r>
              <a:rPr lang="en-US" sz="2000" b="0" dirty="0">
                <a:solidFill>
                  <a:schemeClr val="tx1"/>
                </a:solidFill>
              </a:rPr>
              <a:t>over 1979–2013.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00192" y="6021288"/>
            <a:ext cx="2520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0" dirty="0" err="1" smtClean="0">
                <a:solidFill>
                  <a:srgbClr val="000000"/>
                </a:solidFill>
              </a:rPr>
              <a:t>Purich</a:t>
            </a:r>
            <a:r>
              <a:rPr lang="en-US" sz="2000" b="0" dirty="0" smtClean="0">
                <a:solidFill>
                  <a:srgbClr val="000000"/>
                </a:solidFill>
              </a:rPr>
              <a:t> et al. (2016)</a:t>
            </a:r>
          </a:p>
          <a:p>
            <a:pPr algn="ctr"/>
            <a:r>
              <a:rPr lang="en-US" sz="2000" b="0" dirty="0" smtClean="0">
                <a:solidFill>
                  <a:srgbClr val="000000"/>
                </a:solidFill>
              </a:rPr>
              <a:t>Journal of Climate</a:t>
            </a:r>
            <a:endParaRPr lang="en-US" sz="20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924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4752528" cy="5472112"/>
          </a:xfrm>
          <a:ln>
            <a:solidFill>
              <a:srgbClr val="FFFFFF"/>
            </a:solidFill>
          </a:ln>
        </p:spPr>
        <p:txBody>
          <a:bodyPr/>
          <a:lstStyle/>
          <a:p>
            <a:pPr marL="514350" indent="-514350">
              <a:spcAft>
                <a:spcPts val="1800"/>
              </a:spcAft>
              <a:buFont typeface="+mj-lt"/>
              <a:buAutoNum type="arabicPeriod"/>
              <a:defRPr/>
            </a:pPr>
            <a:r>
              <a:rPr lang="en-US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alibri"/>
                <a:cs typeface="Calibri"/>
              </a:rPr>
              <a:t>Model biases </a:t>
            </a:r>
            <a:r>
              <a:rPr lang="en-US" sz="2800" dirty="0" smtClean="0">
                <a:solidFill>
                  <a:schemeClr val="bg1">
                    <a:lumMod val="65000"/>
                  </a:schemeClr>
                </a:solidFill>
                <a:latin typeface="Calibri"/>
                <a:cs typeface="Calibri"/>
              </a:rPr>
              <a:t>in the midlatitude jet and interior temperature structure</a:t>
            </a:r>
          </a:p>
          <a:p>
            <a:pPr marL="514350" indent="-514350">
              <a:spcAft>
                <a:spcPts val="1800"/>
              </a:spcAft>
              <a:buFont typeface="+mj-lt"/>
              <a:buAutoNum type="arabicPeriod"/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Calibri"/>
                <a:cs typeface="Calibri"/>
              </a:rPr>
              <a:t>Missing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alibri"/>
                <a:cs typeface="Calibri"/>
              </a:rPr>
              <a:t>freshening </a:t>
            </a:r>
            <a:r>
              <a:rPr lang="en-US" sz="2800" dirty="0" smtClean="0">
                <a:latin typeface="Calibri"/>
                <a:cs typeface="Calibri"/>
              </a:rPr>
              <a:t>over the surface Southern Ocean – perhaps due to cloud / precipitation biases…?</a:t>
            </a:r>
          </a:p>
          <a:p>
            <a:pPr marL="514350" indent="-514350">
              <a:spcAft>
                <a:spcPts val="1800"/>
              </a:spcAft>
              <a:buFont typeface="+mj-lt"/>
              <a:buAutoNum type="arabicPeriod"/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Calibri"/>
                <a:cs typeface="Calibri"/>
              </a:rPr>
              <a:t>Interannual – decadal variability </a:t>
            </a:r>
            <a:r>
              <a:rPr lang="en-US" sz="2800" dirty="0" smtClean="0">
                <a:latin typeface="Calibri"/>
                <a:cs typeface="Calibri"/>
              </a:rPr>
              <a:t>is also a significant player, via the IPO / ENSO / Atlantic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5436096" y="260648"/>
            <a:ext cx="3455935" cy="2302704"/>
          </a:xfrm>
          <a:prstGeom prst="rect">
            <a:avLst/>
          </a:prstGeom>
          <a:noFill/>
        </p:spPr>
      </p:pic>
      <p:sp>
        <p:nvSpPr>
          <p:cNvPr id="10" name="Title 1"/>
          <p:cNvSpPr txBox="1">
            <a:spLocks/>
          </p:cNvSpPr>
          <p:nvPr/>
        </p:nvSpPr>
        <p:spPr bwMode="auto">
          <a:xfrm>
            <a:off x="179388" y="0"/>
            <a:ext cx="6224587" cy="6926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3200" smtClean="0">
                <a:solidFill>
                  <a:schemeClr val="tx1"/>
                </a:solidFill>
                <a:latin typeface="Calibri"/>
                <a:cs typeface="Calibri"/>
              </a:rPr>
              <a:t>Why do models “miss” the cooling?</a:t>
            </a:r>
            <a:endParaRPr lang="en-US" sz="3200" dirty="0">
              <a:solidFill>
                <a:schemeClr val="tx1"/>
              </a:solidFill>
              <a:latin typeface="Calibri"/>
              <a:cs typeface="Calibri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323528" y="692696"/>
            <a:ext cx="6048672" cy="15876"/>
          </a:xfrm>
          <a:prstGeom prst="line">
            <a:avLst/>
          </a:prstGeom>
          <a:ln w="5715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t="56890" r="9615"/>
          <a:stretch/>
        </p:blipFill>
        <p:spPr>
          <a:xfrm>
            <a:off x="4607496" y="2996952"/>
            <a:ext cx="4536504" cy="151563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306990" y="3789040"/>
            <a:ext cx="2571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0" dirty="0" smtClean="0">
                <a:solidFill>
                  <a:srgbClr val="3366FF"/>
                </a:solidFill>
              </a:rPr>
              <a:t>SSS trends 1950</a:t>
            </a:r>
            <a:r>
              <a:rPr lang="en-US" sz="1800" b="0" dirty="0">
                <a:solidFill>
                  <a:srgbClr val="3366FF"/>
                </a:solidFill>
              </a:rPr>
              <a:t>–2000</a:t>
            </a:r>
            <a:endParaRPr lang="en-US" sz="1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3" t="4257" r="24529" b="69598"/>
          <a:stretch/>
        </p:blipFill>
        <p:spPr bwMode="auto">
          <a:xfrm>
            <a:off x="4932040" y="4653136"/>
            <a:ext cx="3024336" cy="20236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89927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175" algn="ctr">
              <a:defRPr/>
            </a:pPr>
            <a:r>
              <a:rPr lang="en-US" sz="2800" b="0" dirty="0">
                <a:solidFill>
                  <a:srgbClr val="000000"/>
                </a:solidFill>
                <a:latin typeface="Calibri"/>
                <a:cs typeface="Calibri"/>
              </a:rPr>
              <a:t>ACCESS model simulations of Antarctic sea-ice expansion and surface ocean cooling over the past four decades  </a:t>
            </a:r>
            <a:endParaRPr lang="en-US" sz="2800" b="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23528" y="5301208"/>
            <a:ext cx="8686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800" b="0" dirty="0" smtClean="0"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  <a:hlinkClick r:id="rId4"/>
              </a:rPr>
              <a:t>www.science.unsw.edu.au</a:t>
            </a:r>
            <a:r>
              <a:rPr lang="en-US" sz="1800" b="0" dirty="0"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  <a:hlinkClick r:id="rId4"/>
              </a:rPr>
              <a:t>/~matthew</a:t>
            </a:r>
            <a:endParaRPr lang="en-US" sz="1800" b="0" dirty="0">
              <a:effectLst>
                <a:outerShdw blurRad="38100" dist="38100" dir="2700000" algn="tl">
                  <a:srgbClr val="DDDDDD"/>
                </a:outerShdw>
              </a:effectLst>
              <a:cs typeface="+mn-cs"/>
            </a:endParaRPr>
          </a:p>
          <a:p>
            <a:pPr algn="r">
              <a:defRPr/>
            </a:pPr>
            <a:r>
              <a:rPr lang="en-US" sz="1800" b="0" dirty="0" err="1"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M.England@unsw.edu.au</a:t>
            </a:r>
            <a:endParaRPr lang="en-AU" sz="1800" b="0" dirty="0">
              <a:cs typeface="+mn-cs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286250" y="2981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endParaRPr lang="en-US">
              <a:cs typeface="+mn-cs"/>
            </a:endParaRPr>
          </a:p>
        </p:txBody>
      </p:sp>
      <p:graphicFrame>
        <p:nvGraphicFramePr>
          <p:cNvPr id="1638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551822"/>
              </p:ext>
            </p:extLst>
          </p:nvPr>
        </p:nvGraphicFramePr>
        <p:xfrm>
          <a:off x="683568" y="5373216"/>
          <a:ext cx="363827" cy="569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6" name="Picture" r:id="rId5" imgW="0" imgH="0" progId="Word.Picture.8">
                  <p:embed/>
                </p:oleObj>
              </mc:Choice>
              <mc:Fallback>
                <p:oleObj name="Picture" r:id="rId5" imgW="0" imgH="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373216"/>
                        <a:ext cx="363827" cy="5696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Line 6"/>
          <p:cNvSpPr>
            <a:spLocks noChangeShapeType="1"/>
          </p:cNvSpPr>
          <p:nvPr/>
        </p:nvSpPr>
        <p:spPr bwMode="auto">
          <a:xfrm flipV="1">
            <a:off x="683568" y="1628799"/>
            <a:ext cx="7704137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pic>
        <p:nvPicPr>
          <p:cNvPr id="16390" name="Picture 7" descr="CEDL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373216"/>
            <a:ext cx="2880320" cy="599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87858" y="908720"/>
            <a:ext cx="42635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0" i="1" dirty="0" smtClean="0">
                <a:solidFill>
                  <a:srgbClr val="000090"/>
                </a:solidFill>
                <a:latin typeface="Calibri"/>
                <a:cs typeface="Calibri"/>
              </a:rPr>
              <a:t>Matthew England, </a:t>
            </a:r>
            <a:r>
              <a:rPr lang="en-US" sz="2000" b="0" i="1" dirty="0" err="1" smtClean="0">
                <a:solidFill>
                  <a:srgbClr val="000090"/>
                </a:solidFill>
                <a:latin typeface="Calibri"/>
                <a:cs typeface="Calibri"/>
              </a:rPr>
              <a:t>Ariaan</a:t>
            </a:r>
            <a:r>
              <a:rPr lang="en-US" sz="2000" b="0" i="1" dirty="0" smtClean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en-US" sz="2000" b="0" i="1" dirty="0" err="1" smtClean="0">
                <a:solidFill>
                  <a:srgbClr val="000090"/>
                </a:solidFill>
                <a:latin typeface="Calibri"/>
                <a:cs typeface="Calibri"/>
              </a:rPr>
              <a:t>Purich</a:t>
            </a:r>
            <a:r>
              <a:rPr lang="en-US" sz="2000" b="0" i="1" dirty="0" smtClean="0">
                <a:solidFill>
                  <a:srgbClr val="000090"/>
                </a:solidFill>
                <a:latin typeface="Calibri"/>
                <a:cs typeface="Calibri"/>
              </a:rPr>
              <a:t>, et al.</a:t>
            </a:r>
          </a:p>
          <a:p>
            <a:pPr algn="ctr"/>
            <a:r>
              <a:rPr lang="en-US" sz="2000" b="0" i="1" dirty="0" smtClean="0">
                <a:solidFill>
                  <a:srgbClr val="000090"/>
                </a:solidFill>
                <a:latin typeface="Calibri"/>
                <a:cs typeface="Calibri"/>
              </a:rPr>
              <a:t>UNSW   Sydney   Australia</a:t>
            </a:r>
            <a:endParaRPr lang="en-US" sz="2000" i="1" dirty="0">
              <a:solidFill>
                <a:srgbClr val="000090"/>
              </a:solidFill>
              <a:latin typeface="+mj-lt"/>
              <a:cs typeface="Calibri"/>
            </a:endParaRPr>
          </a:p>
        </p:txBody>
      </p:sp>
      <p:pic>
        <p:nvPicPr>
          <p:cNvPr id="14" name="Picture 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" r="3281" b="14107"/>
          <a:stretch/>
        </p:blipFill>
        <p:spPr bwMode="auto">
          <a:xfrm>
            <a:off x="395536" y="1772816"/>
            <a:ext cx="4432064" cy="3157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0"/>
          <a:srcRect t="8554"/>
          <a:stretch/>
        </p:blipFill>
        <p:spPr>
          <a:xfrm>
            <a:off x="4932040" y="1988839"/>
            <a:ext cx="3456384" cy="326933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364088" y="1844823"/>
            <a:ext cx="2916826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800" b="0" dirty="0">
                <a:solidFill>
                  <a:srgbClr val="000000"/>
                </a:solidFill>
              </a:rPr>
              <a:t>S</a:t>
            </a:r>
            <a:r>
              <a:rPr lang="en-US" sz="1800" b="0" dirty="0" smtClean="0">
                <a:solidFill>
                  <a:srgbClr val="000000"/>
                </a:solidFill>
              </a:rPr>
              <a:t>ea-ice trends 1979</a:t>
            </a:r>
            <a:r>
              <a:rPr lang="en-US" sz="1800" b="0" dirty="0">
                <a:solidFill>
                  <a:srgbClr val="000000"/>
                </a:solidFill>
              </a:rPr>
              <a:t>–</a:t>
            </a:r>
            <a:r>
              <a:rPr lang="en-US" sz="1800" b="0" dirty="0" smtClean="0">
                <a:solidFill>
                  <a:srgbClr val="000000"/>
                </a:solidFill>
              </a:rPr>
              <a:t>2013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 flipV="1">
            <a:off x="683568" y="5229200"/>
            <a:ext cx="7704137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15616" y="1772815"/>
            <a:ext cx="2916826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800" b="0" dirty="0" smtClean="0">
                <a:solidFill>
                  <a:srgbClr val="000000"/>
                </a:solidFill>
              </a:rPr>
              <a:t>SST trends 1959–2008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3568" y="6165304"/>
            <a:ext cx="769367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libri"/>
                <a:cs typeface="Calibri"/>
              </a:rPr>
              <a:t>ACCESS meeting    September 7, </a:t>
            </a:r>
            <a:r>
              <a:rPr lang="en-US" dirty="0" smtClean="0">
                <a:solidFill>
                  <a:srgbClr val="000000"/>
                </a:solidFill>
                <a:latin typeface="Calibri"/>
                <a:cs typeface="Calibri"/>
              </a:rPr>
              <a:t>2017</a:t>
            </a:r>
            <a:endParaRPr lang="en-US" dirty="0"/>
          </a:p>
        </p:txBody>
      </p:sp>
      <p:sp>
        <p:nvSpPr>
          <p:cNvPr id="16" name="Line 6"/>
          <p:cNvSpPr>
            <a:spLocks noChangeShapeType="1"/>
          </p:cNvSpPr>
          <p:nvPr/>
        </p:nvSpPr>
        <p:spPr bwMode="auto">
          <a:xfrm flipV="1">
            <a:off x="683568" y="6165304"/>
            <a:ext cx="7704137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4727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 txBox="1">
            <a:spLocks/>
          </p:cNvSpPr>
          <p:nvPr/>
        </p:nvSpPr>
        <p:spPr bwMode="auto">
          <a:xfrm>
            <a:off x="107952" y="188913"/>
            <a:ext cx="5627102" cy="863600"/>
          </a:xfrm>
          <a:prstGeom prst="rect">
            <a:avLst/>
          </a:prstGeom>
          <a:noFill/>
          <a:ln w="9525">
            <a:solidFill>
              <a:srgbClr val="4F81B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b="0" dirty="0" smtClean="0">
                <a:latin typeface="Sommet" charset="0"/>
              </a:rPr>
              <a:t>Mechanism for </a:t>
            </a:r>
            <a:r>
              <a:rPr lang="en-US" b="0" dirty="0">
                <a:latin typeface="Sommet" charset="0"/>
              </a:rPr>
              <a:t>circulation </a:t>
            </a:r>
            <a:r>
              <a:rPr lang="en-US" b="0" dirty="0" smtClean="0">
                <a:latin typeface="Sommet" charset="0"/>
              </a:rPr>
              <a:t>changes and </a:t>
            </a:r>
          </a:p>
          <a:p>
            <a:r>
              <a:rPr lang="en-US" b="0" dirty="0" smtClean="0">
                <a:latin typeface="Sommet" charset="0"/>
              </a:rPr>
              <a:t>rapid </a:t>
            </a:r>
            <a:r>
              <a:rPr lang="en-US" b="0" dirty="0">
                <a:latin typeface="Sommet" charset="0"/>
              </a:rPr>
              <a:t>warming </a:t>
            </a:r>
            <a:r>
              <a:rPr lang="en-US" b="0" dirty="0" smtClean="0">
                <a:latin typeface="Sommet" charset="0"/>
              </a:rPr>
              <a:t>in </a:t>
            </a:r>
            <a:r>
              <a:rPr lang="en-US" b="0" dirty="0">
                <a:latin typeface="Sommet" charset="0"/>
              </a:rPr>
              <a:t>the Southern Ocean</a:t>
            </a:r>
          </a:p>
        </p:txBody>
      </p:sp>
      <p:pic>
        <p:nvPicPr>
          <p:cNvPr id="7172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858" y="144338"/>
            <a:ext cx="2721192" cy="1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2" descr="sam_schematic_near_oz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3782314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716016" y="2204864"/>
            <a:ext cx="3221789" cy="2916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3528" y="1196752"/>
            <a:ext cx="31148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0" dirty="0" smtClean="0">
                <a:solidFill>
                  <a:srgbClr val="3366FF"/>
                </a:solidFill>
                <a:latin typeface="Sommet" charset="0"/>
              </a:rPr>
              <a:t>Spence et al. GRL 2014</a:t>
            </a:r>
            <a:endParaRPr lang="en-US" sz="2000" b="0" dirty="0">
              <a:solidFill>
                <a:srgbClr val="3366FF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52501"/>
          <a:stretch/>
        </p:blipFill>
        <p:spPr>
          <a:xfrm>
            <a:off x="4211960" y="2244657"/>
            <a:ext cx="4932040" cy="462413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4139952" y="2348880"/>
            <a:ext cx="648072" cy="7200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3528" y="1700808"/>
            <a:ext cx="31148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0" dirty="0" smtClean="0">
                <a:solidFill>
                  <a:srgbClr val="3366FF"/>
                </a:solidFill>
                <a:latin typeface="Sommet" charset="0"/>
              </a:rPr>
              <a:t>Spence et al. NCC 2017</a:t>
            </a:r>
            <a:endParaRPr lang="en-US" sz="2000" b="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637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4176464" cy="28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6085" name="TextBox 11"/>
          <p:cNvSpPr txBox="1">
            <a:spLocks noChangeArrowheads="1"/>
          </p:cNvSpPr>
          <p:nvPr/>
        </p:nvSpPr>
        <p:spPr bwMode="auto">
          <a:xfrm>
            <a:off x="755576" y="5805264"/>
            <a:ext cx="2880319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800" b="0" dirty="0"/>
              <a:t>Aiken and England (2008</a:t>
            </a:r>
            <a:r>
              <a:rPr lang="en-US" sz="1800" b="0" dirty="0" smtClean="0"/>
              <a:t>)</a:t>
            </a:r>
            <a:endParaRPr lang="en-US" sz="1800" b="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-12700" y="115888"/>
            <a:ext cx="9144000" cy="64881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>
                <a:latin typeface="Calibri"/>
                <a:cs typeface="Calibri"/>
              </a:rPr>
              <a:t>Adding FW anomalies also has a cooling effect </a:t>
            </a:r>
            <a:endParaRPr lang="en-US" sz="3200" dirty="0">
              <a:latin typeface="Calibri"/>
              <a:cs typeface="Calibri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539552" y="764704"/>
            <a:ext cx="7975600" cy="15875"/>
          </a:xfrm>
          <a:prstGeom prst="line">
            <a:avLst/>
          </a:prstGeom>
          <a:ln w="57150" cmpd="sng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660232" y="4509120"/>
            <a:ext cx="2378476" cy="36933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wrap="none">
            <a:spAutoFit/>
          </a:bodyPr>
          <a:lstStyle/>
          <a:p>
            <a:r>
              <a:rPr lang="en-US" sz="1800" b="0" dirty="0"/>
              <a:t>Morrison et al. (2013)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80113" y="6176385"/>
            <a:ext cx="35638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0" dirty="0" smtClean="0"/>
              <a:t>See also: Swart and Fyfe (2013)</a:t>
            </a:r>
          </a:p>
          <a:p>
            <a:r>
              <a:rPr lang="en-US" sz="1800" b="0" dirty="0" smtClean="0"/>
              <a:t>    </a:t>
            </a:r>
            <a:r>
              <a:rPr lang="en-US" sz="1800" b="0" dirty="0" err="1" smtClean="0"/>
              <a:t>Bintanja</a:t>
            </a:r>
            <a:r>
              <a:rPr lang="en-US" sz="1800" b="0" dirty="0" smtClean="0"/>
              <a:t> et al. (2013)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1006" y="980728"/>
            <a:ext cx="4792993" cy="3528392"/>
          </a:xfrm>
          <a:prstGeom prst="rect">
            <a:avLst/>
          </a:prstGeom>
        </p:spPr>
      </p:pic>
      <p:pic>
        <p:nvPicPr>
          <p:cNvPr id="17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64331"/>
            <a:ext cx="4536504" cy="28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323528" y="3789040"/>
            <a:ext cx="17429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b="0" dirty="0"/>
              <a:t>CTRL sea-ice</a:t>
            </a: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2339752" y="3789040"/>
            <a:ext cx="22201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b="0" dirty="0"/>
              <a:t>FW+ minus CTRL</a:t>
            </a:r>
          </a:p>
        </p:txBody>
      </p:sp>
      <p:sp>
        <p:nvSpPr>
          <p:cNvPr id="6" name="Rectangle 5"/>
          <p:cNvSpPr/>
          <p:nvPr/>
        </p:nvSpPr>
        <p:spPr>
          <a:xfrm>
            <a:off x="4652358" y="5157192"/>
            <a:ext cx="447129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  <a:latin typeface="Calibri"/>
                <a:cs typeface="Calibri"/>
              </a:rPr>
              <a:t>FRESHENING -&gt; COOLING</a:t>
            </a: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899592" y="5877272"/>
            <a:ext cx="2880319" cy="36933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800" b="0" dirty="0"/>
              <a:t>Aiken and England (2008</a:t>
            </a:r>
            <a:r>
              <a:rPr lang="en-US" sz="1800" b="0" dirty="0" smtClean="0"/>
              <a:t>)</a:t>
            </a:r>
            <a:endParaRPr 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594517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-171450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Project 2: Recent Antarctic shelf water trends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539750" y="836613"/>
            <a:ext cx="7975600" cy="15875"/>
          </a:xfrm>
          <a:prstGeom prst="line">
            <a:avLst/>
          </a:prstGeom>
          <a:ln w="5715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052736"/>
            <a:ext cx="5544616" cy="475403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12052" y="5805264"/>
            <a:ext cx="73756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T</a:t>
            </a:r>
            <a:r>
              <a:rPr lang="en-US" sz="2000" dirty="0" smtClean="0"/>
              <a:t>rend in</a:t>
            </a:r>
            <a:r>
              <a:rPr lang="en-US" sz="2000" dirty="0"/>
              <a:t> </a:t>
            </a:r>
            <a:r>
              <a:rPr lang="en-US" sz="2000" dirty="0" smtClean="0"/>
              <a:t>Antarctic </a:t>
            </a:r>
            <a:r>
              <a:rPr lang="en-US" sz="2000" dirty="0"/>
              <a:t>Continental Shelf Bottom Water (ASBW). </a:t>
            </a:r>
            <a:endParaRPr lang="en-US" sz="2000" dirty="0" smtClean="0"/>
          </a:p>
          <a:p>
            <a:pPr algn="ctr"/>
            <a:r>
              <a:rPr lang="en-US" sz="2000" b="0" dirty="0" smtClean="0"/>
              <a:t>(Shown at the </a:t>
            </a:r>
            <a:r>
              <a:rPr lang="en-US" sz="2000" b="0" dirty="0"/>
              <a:t>seabed for depths </a:t>
            </a:r>
            <a:r>
              <a:rPr lang="en-US" sz="2000" b="0" dirty="0" smtClean="0"/>
              <a:t>&lt;1500m</a:t>
            </a:r>
            <a:endParaRPr lang="en-US" sz="2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344" y="1772816"/>
            <a:ext cx="432048" cy="3058449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482660" y="6429869"/>
            <a:ext cx="26511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dirty="0" err="1" smtClean="0">
                <a:solidFill>
                  <a:srgbClr val="000000"/>
                </a:solidFill>
              </a:rPr>
              <a:t>Schmidtko</a:t>
            </a:r>
            <a:r>
              <a:rPr lang="en-US" sz="2000" b="0" dirty="0" smtClean="0">
                <a:solidFill>
                  <a:srgbClr val="000000"/>
                </a:solidFill>
              </a:rPr>
              <a:t> et al. 2014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411760" y="3140968"/>
            <a:ext cx="4572000" cy="5847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0" dirty="0" smtClean="0"/>
              <a:t>1975 – 2012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235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6912768" cy="836712"/>
          </a:xfrm>
          <a:ln>
            <a:solidFill>
              <a:srgbClr val="3366FF"/>
            </a:solidFill>
          </a:ln>
        </p:spPr>
        <p:txBody>
          <a:bodyPr/>
          <a:lstStyle/>
          <a:p>
            <a:pPr algn="l"/>
            <a:r>
              <a:rPr lang="en-US" sz="3200" b="1" dirty="0" smtClean="0">
                <a:solidFill>
                  <a:srgbClr val="3366FF"/>
                </a:solidFill>
                <a:latin typeface="Arial"/>
                <a:cs typeface="Arial"/>
              </a:rPr>
              <a:t>ACCESS/COSIMA Project Tools</a:t>
            </a:r>
            <a:endParaRPr lang="en-US" sz="3200" b="1" dirty="0"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7772400" cy="4114800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en-US" dirty="0" smtClean="0"/>
              <a:t>ACCESS-1.0 // ACCESS-1.3 // </a:t>
            </a:r>
            <a:r>
              <a:rPr lang="en-US" dirty="0"/>
              <a:t>ACCESS</a:t>
            </a:r>
            <a:r>
              <a:rPr lang="en-US" dirty="0" smtClean="0"/>
              <a:t>-CM2</a:t>
            </a:r>
          </a:p>
          <a:p>
            <a:pPr marL="342900" lvl="1" indent="-342900">
              <a:spcAft>
                <a:spcPts val="1800"/>
              </a:spcAft>
              <a:buFontTx/>
              <a:buChar char="•"/>
            </a:pPr>
            <a:r>
              <a:rPr lang="en-US" dirty="0" err="1" smtClean="0"/>
              <a:t>AusCOM</a:t>
            </a:r>
            <a:r>
              <a:rPr lang="en-US" dirty="0" smtClean="0"/>
              <a:t> like 1.0</a:t>
            </a:r>
            <a:r>
              <a:rPr lang="en-US" b="1" dirty="0">
                <a:latin typeface="Lucida Grande"/>
                <a:ea typeface="Lucida Grande"/>
                <a:cs typeface="Lucida Grande"/>
              </a:rPr>
              <a:t>°</a:t>
            </a:r>
            <a:r>
              <a:rPr lang="en-US" dirty="0" smtClean="0"/>
              <a:t> global ocean-sea-ice model</a:t>
            </a:r>
          </a:p>
          <a:p>
            <a:pPr marL="342900" lvl="1" indent="-342900">
              <a:buFontTx/>
              <a:buChar char="•"/>
            </a:pPr>
            <a:r>
              <a:rPr lang="en-US" dirty="0" smtClean="0"/>
              <a:t>Global coupled </a:t>
            </a:r>
            <a:r>
              <a:rPr lang="en-US" dirty="0"/>
              <a:t>¼ degree </a:t>
            </a:r>
            <a:r>
              <a:rPr lang="en-US" dirty="0" smtClean="0"/>
              <a:t>ACCESS-CM-0.25</a:t>
            </a:r>
          </a:p>
          <a:p>
            <a:pPr marL="342900" lvl="1" indent="-342900">
              <a:spcAft>
                <a:spcPts val="1800"/>
              </a:spcAft>
              <a:buFontTx/>
              <a:buChar char="•"/>
            </a:pPr>
            <a:r>
              <a:rPr lang="en-US" dirty="0" smtClean="0"/>
              <a:t>Spence/MOM5 global ¼ degree ocean-ice model</a:t>
            </a:r>
          </a:p>
          <a:p>
            <a:pPr marL="342900" lvl="1" indent="-342900">
              <a:spcAft>
                <a:spcPts val="1800"/>
              </a:spcAft>
              <a:buFontTx/>
              <a:buChar char="•"/>
            </a:pPr>
            <a:r>
              <a:rPr lang="en-US" dirty="0" smtClean="0"/>
              <a:t>COSIMA (ACCESS-OHD-0.1) ocean-ice model</a:t>
            </a:r>
          </a:p>
          <a:p>
            <a:pPr marL="342900" lvl="1" indent="-342900">
              <a:buFontTx/>
              <a:buChar char="•"/>
            </a:pPr>
            <a:r>
              <a:rPr lang="en-US" dirty="0"/>
              <a:t>Circumpolar ocean-ice shelf model</a:t>
            </a:r>
          </a:p>
          <a:p>
            <a:pPr marL="342900" lvl="1" indent="-342900">
              <a:spcAft>
                <a:spcPts val="1800"/>
              </a:spcAft>
              <a:buFontTx/>
              <a:buChar char="•"/>
            </a:pPr>
            <a:r>
              <a:rPr lang="en-US" dirty="0" smtClean="0"/>
              <a:t>High-res regional sector models</a:t>
            </a:r>
          </a:p>
          <a:p>
            <a:pPr marL="342900" lvl="1" indent="-342900">
              <a:buFontTx/>
              <a:buChar char="•"/>
            </a:pPr>
            <a:r>
              <a:rPr lang="en-US" dirty="0" smtClean="0"/>
              <a:t>CMIP5 and CMIP6 analysis </a:t>
            </a:r>
            <a:r>
              <a:rPr lang="en-US" dirty="0"/>
              <a:t>and interpretations</a:t>
            </a:r>
          </a:p>
          <a:p>
            <a:pPr lvl="1"/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179512" y="2204864"/>
            <a:ext cx="194421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0" name="Straight Connector 9"/>
          <p:cNvCxnSpPr/>
          <p:nvPr/>
        </p:nvCxnSpPr>
        <p:spPr bwMode="auto">
          <a:xfrm>
            <a:off x="179512" y="3501008"/>
            <a:ext cx="194421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1" name="Straight Connector 10"/>
          <p:cNvCxnSpPr/>
          <p:nvPr/>
        </p:nvCxnSpPr>
        <p:spPr bwMode="auto">
          <a:xfrm>
            <a:off x="179512" y="4221088"/>
            <a:ext cx="194421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2" name="Straight Connector 11"/>
          <p:cNvCxnSpPr/>
          <p:nvPr/>
        </p:nvCxnSpPr>
        <p:spPr bwMode="auto">
          <a:xfrm>
            <a:off x="179512" y="5517232"/>
            <a:ext cx="194421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3" name="Rectangle 32"/>
          <p:cNvSpPr/>
          <p:nvPr/>
        </p:nvSpPr>
        <p:spPr>
          <a:xfrm>
            <a:off x="8028384" y="1268760"/>
            <a:ext cx="577001" cy="58477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3366FF"/>
                </a:solidFill>
                <a:latin typeface="Arial"/>
                <a:cs typeface="Arial"/>
              </a:rPr>
              <a:t>1°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7884368" y="2348880"/>
            <a:ext cx="1147470" cy="58477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  <a:latin typeface="Arial"/>
                <a:cs typeface="Arial"/>
              </a:rPr>
              <a:t>0.25°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7956376" y="3645024"/>
            <a:ext cx="919242" cy="58477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  <a:latin typeface="Arial"/>
                <a:cs typeface="Arial"/>
              </a:rPr>
              <a:t>0.1</a:t>
            </a:r>
            <a:r>
              <a:rPr lang="en-US" dirty="0">
                <a:solidFill>
                  <a:srgbClr val="3366FF"/>
                </a:solidFill>
                <a:latin typeface="Arial"/>
                <a:cs typeface="Arial"/>
              </a:rPr>
              <a:t>°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7308304" y="4653136"/>
            <a:ext cx="850113" cy="58477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  <a:latin typeface="Arial"/>
                <a:cs typeface="Arial"/>
              </a:rPr>
              <a:t>??°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7668344" y="5805264"/>
            <a:ext cx="1261483" cy="584776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  <a:latin typeface="Arial"/>
                <a:cs typeface="Arial"/>
              </a:rPr>
              <a:t>1 – 3°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863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992888" cy="836712"/>
          </a:xfrm>
          <a:ln>
            <a:solidFill>
              <a:srgbClr val="3366FF"/>
            </a:solidFill>
          </a:ln>
        </p:spPr>
        <p:txBody>
          <a:bodyPr/>
          <a:lstStyle/>
          <a:p>
            <a:pPr algn="l"/>
            <a:r>
              <a:rPr lang="en-US" sz="3600" b="1" dirty="0" smtClean="0">
                <a:solidFill>
                  <a:srgbClr val="3366FF"/>
                </a:solidFill>
                <a:latin typeface="Arial"/>
                <a:cs typeface="Arial"/>
              </a:rPr>
              <a:t>Factors affecting choice of model</a:t>
            </a:r>
            <a:endParaRPr lang="en-US" sz="3600" b="1" dirty="0">
              <a:solidFill>
                <a:srgbClr val="3366FF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7772400" cy="4114800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en-US" sz="3600" dirty="0" smtClean="0"/>
              <a:t>Context of problem</a:t>
            </a:r>
          </a:p>
          <a:p>
            <a:pPr marL="342900" lvl="1" indent="-342900">
              <a:buFontTx/>
              <a:buChar char="•"/>
            </a:pPr>
            <a:r>
              <a:rPr lang="en-US" sz="3600" dirty="0" smtClean="0"/>
              <a:t>Ocean-ice   vs.   Full coupled?</a:t>
            </a:r>
          </a:p>
          <a:p>
            <a:pPr marL="342900" lvl="1" indent="-342900">
              <a:buFontTx/>
              <a:buChar char="•"/>
            </a:pPr>
            <a:r>
              <a:rPr lang="en-US" sz="3600" dirty="0" smtClean="0"/>
              <a:t>Resolution</a:t>
            </a:r>
          </a:p>
          <a:p>
            <a:pPr marL="342900" lvl="1" indent="-342900">
              <a:buFontTx/>
              <a:buChar char="•"/>
            </a:pPr>
            <a:r>
              <a:rPr lang="en-US" sz="3600" dirty="0" smtClean="0"/>
              <a:t>Model biases</a:t>
            </a:r>
          </a:p>
          <a:p>
            <a:pPr marL="342900" lvl="1" indent="-342900">
              <a:buFontTx/>
              <a:buChar char="•"/>
            </a:pPr>
            <a:r>
              <a:rPr lang="en-US" sz="3600" dirty="0" smtClean="0"/>
              <a:t>Established in the literature?</a:t>
            </a:r>
          </a:p>
          <a:p>
            <a:pPr marL="342900" lvl="1" indent="-342900">
              <a:buFontTx/>
              <a:buChar char="•"/>
            </a:pPr>
            <a:r>
              <a:rPr lang="en-US" sz="3600" dirty="0" smtClean="0"/>
              <a:t>“Frozen” versions?</a:t>
            </a:r>
          </a:p>
          <a:p>
            <a:pPr marL="342900" lvl="1" indent="-342900">
              <a:buFontTx/>
              <a:buChar char="•"/>
            </a:pPr>
            <a:r>
              <a:rPr lang="en-US" sz="3600" dirty="0" smtClean="0"/>
              <a:t>3-year PhD // postdoc time-scale</a:t>
            </a:r>
          </a:p>
        </p:txBody>
      </p:sp>
    </p:spTree>
    <p:extLst>
      <p:ext uri="{BB962C8B-B14F-4D97-AF65-F5344CB8AC3E}">
        <p14:creationId xmlns:p14="http://schemas.microsoft.com/office/powerpoint/2010/main" val="1473523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V="1">
            <a:off x="467544" y="692696"/>
            <a:ext cx="7975600" cy="15875"/>
          </a:xfrm>
          <a:prstGeom prst="line">
            <a:avLst/>
          </a:prstGeom>
          <a:ln w="57150" cmpd="sng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4" name="Picture 2" descr=":::::private:var:folders:--:--N-DkcKH3m3A97gnGu16k+++TM:-Tmp-:com.apple.mail.drag-T0x10051ffe0.tmp.HR0pYC:SAM schematic.ep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21"/>
          <a:stretch/>
        </p:blipFill>
        <p:spPr bwMode="auto">
          <a:xfrm>
            <a:off x="683569" y="730728"/>
            <a:ext cx="6336704" cy="593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Box 5"/>
          <p:cNvSpPr txBox="1">
            <a:spLocks noChangeArrowheads="1"/>
          </p:cNvSpPr>
          <p:nvPr/>
        </p:nvSpPr>
        <p:spPr bwMode="auto">
          <a:xfrm>
            <a:off x="6444208" y="4725144"/>
            <a:ext cx="2290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600" b="0" dirty="0"/>
              <a:t>Thompson et al. (2011)</a:t>
            </a:r>
          </a:p>
          <a:p>
            <a:pPr algn="ctr"/>
            <a:r>
              <a:rPr lang="en-US" sz="1600" b="0" dirty="0"/>
              <a:t>Nature Geosciences</a:t>
            </a:r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6142291" y="5445224"/>
            <a:ext cx="30257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600" b="0" dirty="0" err="1"/>
              <a:t>Sen</a:t>
            </a:r>
            <a:r>
              <a:rPr lang="en-US" sz="1600" b="0" dirty="0"/>
              <a:t> Gupta and England (2006)</a:t>
            </a:r>
            <a:endParaRPr lang="en-US" sz="1600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50825" y="115889"/>
            <a:ext cx="8642350" cy="504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>
                <a:latin typeface="Calibri"/>
                <a:cs typeface="Calibri"/>
              </a:rPr>
              <a:t>Ocean-atmosphere imprint of the Southern Annular Mode</a:t>
            </a:r>
            <a:endParaRPr lang="en-US" sz="2800" dirty="0">
              <a:latin typeface="Calibri"/>
              <a:cs typeface="Calibri"/>
            </a:endParaRPr>
          </a:p>
        </p:txBody>
      </p:sp>
      <p:pic>
        <p:nvPicPr>
          <p:cNvPr id="7" name="Picture 2" descr=":::::private:var:folders:--:--N-DkcKH3m3A97gnGu16k+++TM:-Tmp-:com.apple.mail.drag-T0x10051ffe0.tmp.HR0pYC:SAM schematic.ep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0" t="88188" r="24523"/>
          <a:stretch/>
        </p:blipFill>
        <p:spPr bwMode="auto">
          <a:xfrm>
            <a:off x="5092095" y="836712"/>
            <a:ext cx="4051906" cy="78864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-171450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But MMM does not match OBS transient cooling</a:t>
            </a:r>
            <a:endParaRPr lang="en-US"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323528" y="764704"/>
            <a:ext cx="8352928" cy="15876"/>
          </a:xfrm>
          <a:prstGeom prst="line">
            <a:avLst/>
          </a:prstGeom>
          <a:ln w="5715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968758"/>
            <a:ext cx="5165228" cy="58892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3568" y="1916832"/>
            <a:ext cx="107393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OBS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83568" y="4725144"/>
            <a:ext cx="121018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MMM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987824" y="1988840"/>
            <a:ext cx="86874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ICE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292080" y="1988840"/>
            <a:ext cx="98276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SST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987824" y="4797152"/>
            <a:ext cx="86874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ICE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292080" y="4797152"/>
            <a:ext cx="98276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SST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6597564" y="3356992"/>
            <a:ext cx="2520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0" dirty="0" err="1" smtClean="0">
                <a:solidFill>
                  <a:srgbClr val="000000"/>
                </a:solidFill>
              </a:rPr>
              <a:t>Purich</a:t>
            </a:r>
            <a:r>
              <a:rPr lang="en-US" sz="2000" b="0" dirty="0" smtClean="0">
                <a:solidFill>
                  <a:srgbClr val="000000"/>
                </a:solidFill>
              </a:rPr>
              <a:t> et al. (2016)</a:t>
            </a:r>
          </a:p>
          <a:p>
            <a:pPr algn="ctr"/>
            <a:r>
              <a:rPr lang="en-US" sz="2000" b="0" dirty="0" smtClean="0">
                <a:solidFill>
                  <a:srgbClr val="000000"/>
                </a:solidFill>
              </a:rPr>
              <a:t>Nature </a:t>
            </a:r>
            <a:r>
              <a:rPr lang="en-US" sz="2000" b="0" dirty="0" err="1" smtClean="0">
                <a:solidFill>
                  <a:srgbClr val="000000"/>
                </a:solidFill>
              </a:rPr>
              <a:t>Comms</a:t>
            </a:r>
            <a:endParaRPr lang="en-US" sz="20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38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32" y="754780"/>
            <a:ext cx="8712968" cy="610322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23528" y="188640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0" dirty="0">
                <a:solidFill>
                  <a:srgbClr val="3366FF"/>
                </a:solidFill>
              </a:rPr>
              <a:t>SSS trends over 1950–2000</a:t>
            </a:r>
            <a:endParaRPr lang="en-US" sz="4000" dirty="0">
              <a:solidFill>
                <a:srgbClr val="3366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23520" y="908720"/>
            <a:ext cx="43204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0" dirty="0" smtClean="0">
                <a:solidFill>
                  <a:schemeClr val="tx1"/>
                </a:solidFill>
              </a:rPr>
              <a:t>(</a:t>
            </a:r>
            <a:r>
              <a:rPr lang="en-US" sz="1600" b="0" dirty="0">
                <a:solidFill>
                  <a:schemeClr val="tx1"/>
                </a:solidFill>
              </a:rPr>
              <a:t>a) </a:t>
            </a:r>
            <a:r>
              <a:rPr lang="en-US" sz="1600" b="0" dirty="0" err="1">
                <a:solidFill>
                  <a:schemeClr val="tx1"/>
                </a:solidFill>
              </a:rPr>
              <a:t>Durack</a:t>
            </a:r>
            <a:r>
              <a:rPr lang="en-US" sz="1600" b="0" dirty="0">
                <a:solidFill>
                  <a:schemeClr val="tx1"/>
                </a:solidFill>
              </a:rPr>
              <a:t> and </a:t>
            </a:r>
            <a:r>
              <a:rPr lang="en-US" sz="1600" b="0" dirty="0" err="1">
                <a:solidFill>
                  <a:schemeClr val="tx1"/>
                </a:solidFill>
              </a:rPr>
              <a:t>Wijffels</a:t>
            </a:r>
            <a:r>
              <a:rPr lang="en-US" sz="1600" b="0" dirty="0">
                <a:solidFill>
                  <a:schemeClr val="tx1"/>
                </a:solidFill>
              </a:rPr>
              <a:t> (2010</a:t>
            </a:r>
            <a:r>
              <a:rPr lang="en-US" sz="1600" b="0" dirty="0" smtClean="0">
                <a:solidFill>
                  <a:schemeClr val="tx1"/>
                </a:solidFill>
              </a:rPr>
              <a:t>) 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5076056" y="5877272"/>
            <a:ext cx="28370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dirty="0" smtClean="0">
                <a:solidFill>
                  <a:srgbClr val="3366FF"/>
                </a:solidFill>
              </a:rPr>
              <a:t>SSS trends 1950</a:t>
            </a:r>
            <a:r>
              <a:rPr lang="en-US" sz="2000" b="0" dirty="0">
                <a:solidFill>
                  <a:srgbClr val="3366FF"/>
                </a:solidFill>
              </a:rPr>
              <a:t>–2000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5639048" y="3717032"/>
            <a:ext cx="352839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0" dirty="0" err="1" smtClean="0">
                <a:solidFill>
                  <a:srgbClr val="000000"/>
                </a:solidFill>
              </a:rPr>
              <a:t>Purich</a:t>
            </a:r>
            <a:r>
              <a:rPr lang="en-US" sz="1600" b="0" dirty="0" smtClean="0">
                <a:solidFill>
                  <a:srgbClr val="000000"/>
                </a:solidFill>
              </a:rPr>
              <a:t>, England et al. (2017)</a:t>
            </a:r>
          </a:p>
          <a:p>
            <a:pPr algn="ctr"/>
            <a:r>
              <a:rPr lang="en-US" sz="1600" b="0" dirty="0" smtClean="0">
                <a:solidFill>
                  <a:srgbClr val="000000"/>
                </a:solidFill>
              </a:rPr>
              <a:t>J. Climate (submitted)</a:t>
            </a:r>
            <a:endParaRPr lang="en-US" sz="16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147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32" y="754780"/>
            <a:ext cx="8712968" cy="610322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23528" y="188640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0" dirty="0">
                <a:solidFill>
                  <a:srgbClr val="3366FF"/>
                </a:solidFill>
              </a:rPr>
              <a:t>SSS trends over 1950–2000</a:t>
            </a:r>
            <a:endParaRPr lang="en-US" sz="4000" dirty="0">
              <a:solidFill>
                <a:srgbClr val="3366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23520" y="908720"/>
            <a:ext cx="4320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0" dirty="0" smtClean="0">
                <a:solidFill>
                  <a:schemeClr val="tx1"/>
                </a:solidFill>
              </a:rPr>
              <a:t>(</a:t>
            </a:r>
            <a:r>
              <a:rPr lang="en-US" sz="2000" b="0" dirty="0">
                <a:solidFill>
                  <a:schemeClr val="tx1"/>
                </a:solidFill>
              </a:rPr>
              <a:t>a) </a:t>
            </a:r>
            <a:r>
              <a:rPr lang="en-US" sz="2000" b="0" dirty="0" err="1">
                <a:solidFill>
                  <a:schemeClr val="tx1"/>
                </a:solidFill>
              </a:rPr>
              <a:t>Durack</a:t>
            </a:r>
            <a:r>
              <a:rPr lang="en-US" sz="2000" b="0" dirty="0">
                <a:solidFill>
                  <a:schemeClr val="tx1"/>
                </a:solidFill>
              </a:rPr>
              <a:t> and </a:t>
            </a:r>
            <a:r>
              <a:rPr lang="en-US" sz="2000" b="0" dirty="0" err="1">
                <a:solidFill>
                  <a:schemeClr val="tx1"/>
                </a:solidFill>
              </a:rPr>
              <a:t>Wijffels</a:t>
            </a:r>
            <a:r>
              <a:rPr lang="en-US" sz="2000" b="0" dirty="0">
                <a:solidFill>
                  <a:schemeClr val="tx1"/>
                </a:solidFill>
              </a:rPr>
              <a:t> (2010</a:t>
            </a:r>
            <a:r>
              <a:rPr lang="en-US" sz="2000" b="0" dirty="0" smtClean="0">
                <a:solidFill>
                  <a:schemeClr val="tx1"/>
                </a:solidFill>
              </a:rPr>
              <a:t>) 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5076056" y="5877272"/>
            <a:ext cx="28370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dirty="0" smtClean="0">
                <a:solidFill>
                  <a:srgbClr val="3366FF"/>
                </a:solidFill>
              </a:rPr>
              <a:t>SSS trends 1950</a:t>
            </a:r>
            <a:r>
              <a:rPr lang="en-US" sz="2000" b="0" dirty="0">
                <a:solidFill>
                  <a:srgbClr val="3366FF"/>
                </a:solidFill>
              </a:rPr>
              <a:t>–2000</a:t>
            </a:r>
            <a:endParaRPr lang="en-US" sz="2000" dirty="0"/>
          </a:p>
        </p:txBody>
      </p:sp>
      <p:sp>
        <p:nvSpPr>
          <p:cNvPr id="2" name="Rectangle 1"/>
          <p:cNvSpPr/>
          <p:nvPr/>
        </p:nvSpPr>
        <p:spPr bwMode="auto">
          <a:xfrm>
            <a:off x="3203848" y="4869160"/>
            <a:ext cx="3528392" cy="1008112"/>
          </a:xfrm>
          <a:prstGeom prst="rect">
            <a:avLst/>
          </a:prstGeom>
          <a:noFill/>
          <a:ln w="73025" cap="flat" cmpd="sng" algn="ctr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39048" y="3717032"/>
            <a:ext cx="352839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0" dirty="0" err="1" smtClean="0">
                <a:solidFill>
                  <a:srgbClr val="000000"/>
                </a:solidFill>
              </a:rPr>
              <a:t>Purich</a:t>
            </a:r>
            <a:r>
              <a:rPr lang="en-US" sz="1600" b="0" dirty="0" smtClean="0">
                <a:solidFill>
                  <a:srgbClr val="000000"/>
                </a:solidFill>
              </a:rPr>
              <a:t>, England et al. (2017)</a:t>
            </a:r>
          </a:p>
          <a:p>
            <a:pPr algn="ctr"/>
            <a:r>
              <a:rPr lang="en-US" sz="1600" b="0" dirty="0" smtClean="0">
                <a:solidFill>
                  <a:srgbClr val="000000"/>
                </a:solidFill>
              </a:rPr>
              <a:t>J. Climate (submitted)</a:t>
            </a:r>
            <a:endParaRPr lang="en-US" sz="16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02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32" y="754780"/>
            <a:ext cx="8712968" cy="610322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23528" y="188640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0" dirty="0">
                <a:solidFill>
                  <a:srgbClr val="3366FF"/>
                </a:solidFill>
              </a:rPr>
              <a:t>SSS trends over 1950–2000</a:t>
            </a:r>
            <a:endParaRPr lang="en-US" sz="4000" dirty="0">
              <a:solidFill>
                <a:srgbClr val="3366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23520" y="908720"/>
            <a:ext cx="4320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0" dirty="0" smtClean="0">
                <a:solidFill>
                  <a:schemeClr val="tx1"/>
                </a:solidFill>
              </a:rPr>
              <a:t>(</a:t>
            </a:r>
            <a:r>
              <a:rPr lang="en-US" sz="2000" b="0" dirty="0">
                <a:solidFill>
                  <a:schemeClr val="tx1"/>
                </a:solidFill>
              </a:rPr>
              <a:t>a) </a:t>
            </a:r>
            <a:r>
              <a:rPr lang="en-US" sz="2000" b="0" dirty="0" err="1">
                <a:solidFill>
                  <a:schemeClr val="tx1"/>
                </a:solidFill>
              </a:rPr>
              <a:t>Durack</a:t>
            </a:r>
            <a:r>
              <a:rPr lang="en-US" sz="2000" b="0" dirty="0">
                <a:solidFill>
                  <a:schemeClr val="tx1"/>
                </a:solidFill>
              </a:rPr>
              <a:t> and </a:t>
            </a:r>
            <a:r>
              <a:rPr lang="en-US" sz="2000" b="0" dirty="0" err="1">
                <a:solidFill>
                  <a:schemeClr val="tx1"/>
                </a:solidFill>
              </a:rPr>
              <a:t>Wijffels</a:t>
            </a:r>
            <a:r>
              <a:rPr lang="en-US" sz="2000" b="0" dirty="0">
                <a:solidFill>
                  <a:schemeClr val="tx1"/>
                </a:solidFill>
              </a:rPr>
              <a:t> (2010</a:t>
            </a:r>
            <a:r>
              <a:rPr lang="en-US" sz="2000" b="0" dirty="0" smtClean="0">
                <a:solidFill>
                  <a:schemeClr val="tx1"/>
                </a:solidFill>
              </a:rPr>
              <a:t>) 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5076056" y="5877272"/>
            <a:ext cx="28370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dirty="0" smtClean="0">
                <a:solidFill>
                  <a:srgbClr val="3366FF"/>
                </a:solidFill>
              </a:rPr>
              <a:t>SSS trends 1950</a:t>
            </a:r>
            <a:r>
              <a:rPr lang="en-US" sz="2000" b="0" dirty="0">
                <a:solidFill>
                  <a:srgbClr val="3366FF"/>
                </a:solidFill>
              </a:rPr>
              <a:t>–2000</a:t>
            </a:r>
            <a:endParaRPr lang="en-US" sz="2000" dirty="0"/>
          </a:p>
        </p:txBody>
      </p:sp>
      <p:sp>
        <p:nvSpPr>
          <p:cNvPr id="2" name="Rectangle 1"/>
          <p:cNvSpPr/>
          <p:nvPr/>
        </p:nvSpPr>
        <p:spPr bwMode="auto">
          <a:xfrm>
            <a:off x="3203848" y="4869160"/>
            <a:ext cx="3528392" cy="1008112"/>
          </a:xfrm>
          <a:prstGeom prst="rect">
            <a:avLst/>
          </a:prstGeom>
          <a:noFill/>
          <a:ln w="73025" cap="flat" cmpd="sng" algn="ctr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835696" y="2924944"/>
            <a:ext cx="5040560" cy="504056"/>
          </a:xfrm>
          <a:prstGeom prst="rect">
            <a:avLst/>
          </a:prstGeom>
          <a:noFill/>
          <a:ln w="730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39048" y="3717032"/>
            <a:ext cx="352839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0" dirty="0" err="1" smtClean="0">
                <a:solidFill>
                  <a:srgbClr val="000000"/>
                </a:solidFill>
              </a:rPr>
              <a:t>Purich</a:t>
            </a:r>
            <a:r>
              <a:rPr lang="en-US" sz="1600" b="0" dirty="0" smtClean="0">
                <a:solidFill>
                  <a:srgbClr val="000000"/>
                </a:solidFill>
              </a:rPr>
              <a:t>, England et al. (2017)</a:t>
            </a:r>
          </a:p>
          <a:p>
            <a:pPr algn="ctr"/>
            <a:r>
              <a:rPr lang="en-US" sz="1600" b="0" dirty="0" smtClean="0">
                <a:solidFill>
                  <a:srgbClr val="000000"/>
                </a:solidFill>
              </a:rPr>
              <a:t>J. Climate (submitted)</a:t>
            </a:r>
            <a:endParaRPr lang="en-US" sz="16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92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FF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3200" b="1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3200" b="1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FF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3200" b="1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3200" b="1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25399</TotalTime>
  <Words>621</Words>
  <Application>Microsoft Macintosh PowerPoint</Application>
  <PresentationFormat>On-screen Show (4:3)</PresentationFormat>
  <Paragraphs>103</Paragraphs>
  <Slides>15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Default Design</vt:lpstr>
      <vt:lpstr>1_Default Design</vt:lpstr>
      <vt:lpstr>Picture</vt:lpstr>
      <vt:lpstr>PowerPoint Presentation</vt:lpstr>
      <vt:lpstr>Project 2: Recent Antarctic shelf water trends</vt:lpstr>
      <vt:lpstr>ACCESS/COSIMA Project Tools</vt:lpstr>
      <vt:lpstr>Factors affecting choice of model</vt:lpstr>
      <vt:lpstr>Ocean-atmosphere imprint of the Southern Annular Mode</vt:lpstr>
      <vt:lpstr>But MMM does not match OBS transient cooling</vt:lpstr>
      <vt:lpstr>PowerPoint Presentation</vt:lpstr>
      <vt:lpstr>PowerPoint Presentation</vt:lpstr>
      <vt:lpstr>PowerPoint Presentation</vt:lpstr>
      <vt:lpstr>“Pacemaker” experiments with SO SSS restored to OBS </vt:lpstr>
      <vt:lpstr>PowerPoint Presentation</vt:lpstr>
      <vt:lpstr>PowerPoint Presentation</vt:lpstr>
      <vt:lpstr>PowerPoint Presentation</vt:lpstr>
      <vt:lpstr>PowerPoint Presentation</vt:lpstr>
      <vt:lpstr>Adding FW anomalies also has a cooling effect </vt:lpstr>
    </vt:vector>
  </TitlesOfParts>
  <Company>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doughaze</dc:creator>
  <cp:lastModifiedBy>Matthew England</cp:lastModifiedBy>
  <cp:revision>460</cp:revision>
  <cp:lastPrinted>2016-12-13T03:01:12Z</cp:lastPrinted>
  <dcterms:created xsi:type="dcterms:W3CDTF">2000-11-16T01:54:16Z</dcterms:created>
  <dcterms:modified xsi:type="dcterms:W3CDTF">2017-09-04T22:53:37Z</dcterms:modified>
</cp:coreProperties>
</file>