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8" r:id="rId2"/>
    <p:sldId id="257" r:id="rId3"/>
    <p:sldId id="264" r:id="rId4"/>
    <p:sldId id="265" r:id="rId5"/>
    <p:sldId id="266" r:id="rId6"/>
    <p:sldId id="26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40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56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9447B5-165B-C94D-90CA-C92A94E0F7E8}" type="datetimeFigureOut">
              <a:rPr lang="en-US" smtClean="0"/>
              <a:t>9/4/17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3C405-2742-7F4A-BCF8-BDA2E47A20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60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150 years at 4 model years per 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3C405-2742-7F4A-BCF8-BDA2E47A20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72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3.4 times as many </a:t>
            </a:r>
            <a:r>
              <a:rPr lang="en-US" dirty="0" err="1" smtClean="0"/>
              <a:t>cpus</a:t>
            </a:r>
            <a:r>
              <a:rPr lang="en-US" dirty="0" smtClean="0"/>
              <a:t> (al623), mainly for 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3C405-2742-7F4A-BCF8-BDA2E47A209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28x24 = 672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3C405-2742-7F4A-BCF8-BDA2E47A209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97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</a:t>
            </a:r>
            <a:r>
              <a:rPr lang="en-US" baseline="0" dirty="0" smtClean="0"/>
              <a:t> will increase SUs considerably!  This is best case scenario &gt; repeated test at 24 mins, 5 per year. UM 672*2 = 1344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3C405-2742-7F4A-BCF8-BDA2E47A209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44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</a:t>
            </a:r>
            <a:r>
              <a:rPr lang="en-US" baseline="0" dirty="0" smtClean="0"/>
              <a:t> will </a:t>
            </a:r>
            <a:r>
              <a:rPr lang="en-US" baseline="0" smtClean="0"/>
              <a:t>increase SUs </a:t>
            </a:r>
            <a:r>
              <a:rPr lang="en-US" baseline="0" dirty="0" smtClean="0"/>
              <a:t>considerably!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3C405-2742-7F4A-BCF8-BDA2E47A209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35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94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84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85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34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04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2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3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34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96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9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0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0E6D8-6AC8-9D43-AA19-3580B8F4DAE2}" type="datetimeFigureOut">
              <a:rPr lang="en-US" smtClean="0"/>
              <a:t>9/4/17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404A0-D8B5-544B-A3C0-4A7357B91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46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101171" y="739740"/>
            <a:ext cx="7632700" cy="73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b" compatLnSpc="1">
            <a:prstTxWarp prst="textNoShape">
              <a:avLst/>
            </a:prstTxWarp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x-none" b="1" dirty="0" smtClean="0">
                <a:solidFill>
                  <a:srgbClr val="025595"/>
                </a:solidFill>
                <a:latin typeface="NotoSerif" charset="0"/>
              </a:rPr>
              <a:t>ACCESS-CM2 </a:t>
            </a:r>
            <a:r>
              <a:rPr lang="en-US" altLang="x-none" b="1" dirty="0">
                <a:solidFill>
                  <a:srgbClr val="025595"/>
                </a:solidFill>
                <a:latin typeface="NotoSerif" charset="0"/>
              </a:rPr>
              <a:t>Performance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101172" y="4379217"/>
            <a:ext cx="8033393" cy="179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x-none" dirty="0" err="1">
                <a:solidFill>
                  <a:srgbClr val="025595"/>
                </a:solidFill>
                <a:latin typeface="Source Sans Pro" charset="0"/>
              </a:rPr>
              <a:t>Dr</a:t>
            </a:r>
            <a:r>
              <a:rPr lang="en-US" altLang="x-none" dirty="0">
                <a:solidFill>
                  <a:srgbClr val="025595"/>
                </a:solidFill>
                <a:latin typeface="Source Sans Pro" charset="0"/>
              </a:rPr>
              <a:t> Roger </a:t>
            </a:r>
            <a:r>
              <a:rPr lang="en-US" altLang="x-none" dirty="0" smtClean="0">
                <a:solidFill>
                  <a:srgbClr val="025595"/>
                </a:solidFill>
                <a:latin typeface="Source Sans Pro" charset="0"/>
              </a:rPr>
              <a:t>Bodman</a:t>
            </a:r>
          </a:p>
          <a:p>
            <a:pPr algn="l"/>
            <a:r>
              <a:rPr lang="en-US" altLang="x-none" dirty="0" smtClean="0">
                <a:solidFill>
                  <a:srgbClr val="025595"/>
                </a:solidFill>
                <a:latin typeface="Source Sans Pro" charset="0"/>
              </a:rPr>
              <a:t>School of Earth </a:t>
            </a:r>
            <a:r>
              <a:rPr lang="en-US" altLang="x-none" dirty="0" smtClean="0">
                <a:solidFill>
                  <a:srgbClr val="025595"/>
                </a:solidFill>
                <a:latin typeface="Source Sans Pro" charset="0"/>
              </a:rPr>
              <a:t>Sciences</a:t>
            </a:r>
          </a:p>
          <a:p>
            <a:pPr algn="l"/>
            <a:r>
              <a:rPr lang="en-US" altLang="x-none" dirty="0" err="1" smtClean="0">
                <a:solidFill>
                  <a:srgbClr val="025595"/>
                </a:solidFill>
                <a:latin typeface="Source Sans Pro" charset="0"/>
              </a:rPr>
              <a:t>rwbodman@unimelb.edu.au</a:t>
            </a:r>
            <a:endParaRPr lang="en-US" altLang="x-none" dirty="0">
              <a:solidFill>
                <a:srgbClr val="025595"/>
              </a:solidFill>
              <a:latin typeface="Source Sans Pro" charset="0"/>
            </a:endParaRPr>
          </a:p>
          <a:p>
            <a:pPr algn="l"/>
            <a:r>
              <a:rPr lang="en-US" altLang="x-none" dirty="0">
                <a:solidFill>
                  <a:srgbClr val="025595"/>
                </a:solidFill>
                <a:latin typeface="Source Sans Pro" charset="0"/>
              </a:rPr>
              <a:t>Sept 2017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6651" y="4379217"/>
            <a:ext cx="1485900" cy="1485900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1101171" y="2395234"/>
            <a:ext cx="8033393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x-none" sz="3600" b="1" dirty="0" smtClean="0">
                <a:solidFill>
                  <a:srgbClr val="025595"/>
                </a:solidFill>
                <a:latin typeface="Source Sans Pro" charset="0"/>
              </a:rPr>
              <a:t>Target 4 model years per day</a:t>
            </a:r>
            <a:endParaRPr lang="en-US" altLang="x-none" sz="3600" b="1" dirty="0">
              <a:solidFill>
                <a:srgbClr val="025595"/>
              </a:solidFill>
              <a:latin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599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234" y="127411"/>
            <a:ext cx="9620892" cy="14859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25595"/>
                </a:solidFill>
                <a:latin typeface="Source Sans Pro" charset="0"/>
              </a:rPr>
              <a:t>ACCESS-CM2 Performance</a:t>
            </a:r>
            <a:r>
              <a:rPr lang="en-US" sz="4000" b="1" dirty="0" smtClean="0">
                <a:solidFill>
                  <a:srgbClr val="025595"/>
                </a:solidFill>
                <a:latin typeface="Noto Serif" charset="0"/>
                <a:ea typeface="Noto Serif" charset="0"/>
                <a:cs typeface="Noto Serif" charset="0"/>
              </a:rPr>
              <a:t/>
            </a:r>
            <a:br>
              <a:rPr lang="en-US" sz="4000" b="1" dirty="0" smtClean="0">
                <a:solidFill>
                  <a:srgbClr val="025595"/>
                </a:solidFill>
                <a:latin typeface="Noto Serif" charset="0"/>
                <a:ea typeface="Noto Serif" charset="0"/>
                <a:cs typeface="Noto Serif" charset="0"/>
              </a:rPr>
            </a:br>
            <a:r>
              <a:rPr lang="en-US" altLang="x-none" sz="4000" b="1" dirty="0">
                <a:solidFill>
                  <a:srgbClr val="025595"/>
                </a:solidFill>
                <a:latin typeface="Source Sans Pro" charset="0"/>
              </a:rPr>
              <a:t>Target 4 model years per </a:t>
            </a:r>
            <a:r>
              <a:rPr lang="en-US" altLang="x-none" sz="4000" b="1" dirty="0" smtClean="0">
                <a:solidFill>
                  <a:srgbClr val="025595"/>
                </a:solidFill>
                <a:latin typeface="Source Sans Pro" charset="0"/>
              </a:rPr>
              <a:t>day</a:t>
            </a:r>
            <a:endParaRPr lang="en-US" b="1" dirty="0">
              <a:solidFill>
                <a:srgbClr val="025595"/>
              </a:solidFill>
              <a:latin typeface="Noto Serif" charset="0"/>
              <a:ea typeface="Noto Serif" charset="0"/>
              <a:cs typeface="Noto Serif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234" y="1982643"/>
            <a:ext cx="5080686" cy="456575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000" b="1" dirty="0" smtClean="0">
                <a:solidFill>
                  <a:srgbClr val="025595"/>
                </a:solidFill>
                <a:latin typeface="Noto Serif" charset="0"/>
                <a:ea typeface="Noto Serif" charset="0"/>
                <a:cs typeface="Noto Serif" charset="0"/>
              </a:rPr>
              <a:t>CM1.3 &amp; CMIP5:</a:t>
            </a:r>
          </a:p>
          <a:p>
            <a:pPr marL="0" indent="0">
              <a:buNone/>
            </a:pPr>
            <a:r>
              <a:rPr lang="en-US" sz="3000" b="1" dirty="0" smtClean="0">
                <a:solidFill>
                  <a:srgbClr val="025595"/>
                </a:solidFill>
                <a:latin typeface="Noto Serif" charset="0"/>
                <a:ea typeface="Noto Serif" charset="0"/>
                <a:cs typeface="Noto Serif" charset="0"/>
              </a:rPr>
              <a:t>UM 7.3 GA1.0</a:t>
            </a:r>
          </a:p>
          <a:p>
            <a:pPr marL="0" indent="0">
              <a:buNone/>
            </a:pPr>
            <a:r>
              <a:rPr lang="en-US" sz="3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Processor layout:</a:t>
            </a:r>
          </a:p>
          <a:p>
            <a:r>
              <a:rPr lang="en-US" sz="3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UM  </a:t>
            </a:r>
            <a:r>
              <a:rPr lang="mr-IN" sz="3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–</a:t>
            </a:r>
            <a:r>
              <a:rPr lang="en-US" sz="3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   8 by 12</a:t>
            </a:r>
          </a:p>
          <a:p>
            <a:r>
              <a:rPr lang="en-US" sz="3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MOM </a:t>
            </a:r>
            <a:r>
              <a:rPr lang="mr-IN" sz="3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–</a:t>
            </a:r>
            <a:r>
              <a:rPr lang="en-US" sz="3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8 by 5</a:t>
            </a:r>
          </a:p>
          <a:p>
            <a:r>
              <a:rPr lang="en-US" sz="3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CICE -   6 </a:t>
            </a:r>
          </a:p>
          <a:p>
            <a:pPr marL="0" indent="0">
              <a:buNone/>
            </a:pPr>
            <a:r>
              <a:rPr lang="en-US" sz="3000" dirty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3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= 144 processors</a:t>
            </a:r>
          </a:p>
          <a:p>
            <a:pPr marL="0" indent="0">
              <a:buNone/>
            </a:pPr>
            <a:endParaRPr lang="en-US" sz="3000" dirty="0" smtClean="0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marL="0" indent="0">
              <a:buNone/>
            </a:pPr>
            <a:r>
              <a:rPr lang="en-US" sz="3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On Vayu - 3 to 5 model years per day (anecdotal)</a:t>
            </a:r>
          </a:p>
          <a:p>
            <a:pPr marL="0" indent="0">
              <a:buNone/>
            </a:pPr>
            <a:r>
              <a:rPr lang="en-US" sz="3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150 year simulation, 38 days</a:t>
            </a:r>
            <a:endParaRPr lang="en-US" sz="3000" dirty="0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427574" y="1982643"/>
            <a:ext cx="5080686" cy="3586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>
                <a:solidFill>
                  <a:srgbClr val="025595"/>
                </a:solidFill>
                <a:latin typeface="Noto Serif" charset="0"/>
                <a:ea typeface="Noto Serif" charset="0"/>
                <a:cs typeface="Noto Serif" charset="0"/>
              </a:rPr>
              <a:t>UM 10.6 GA7.1</a:t>
            </a: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On Raijin (Broadwell nodes):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PBS wall time 1.8 hours per month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1.1 model years per day*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150 year simulation, 136 days (4.5 months)</a:t>
            </a:r>
          </a:p>
          <a:p>
            <a:endParaRPr lang="en-US" dirty="0" smtClean="0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marL="0" indent="0">
              <a:buFont typeface="Arial"/>
              <a:buNone/>
            </a:pPr>
            <a:endParaRPr lang="en-US" dirty="0" smtClean="0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" t="8588" r="49588" b="55202"/>
          <a:stretch/>
        </p:blipFill>
        <p:spPr>
          <a:xfrm>
            <a:off x="8968153" y="4973556"/>
            <a:ext cx="2977661" cy="18844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52514" y="5844401"/>
            <a:ext cx="3099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* assuming no queuing </a:t>
            </a:r>
            <a:r>
              <a:rPr lang="en-US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delays</a:t>
            </a:r>
            <a:endParaRPr lang="en-US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6984" y="127411"/>
            <a:ext cx="14859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20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ACCESS-CM2 for CMIP6</a:t>
            </a:r>
            <a:br>
              <a:rPr lang="en-US" sz="4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4000" b="1" dirty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UM 10.6 GA7.1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51463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Processor layout: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UM </a:t>
            </a:r>
            <a:r>
              <a:rPr lang="mr-IN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–</a:t>
            </a: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24 by 16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MOM </a:t>
            </a:r>
            <a:r>
              <a:rPr lang="mr-IN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–</a:t>
            </a: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8 by 12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CICE - 16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= 496 processors</a:t>
            </a:r>
          </a:p>
          <a:p>
            <a:pPr marL="0" indent="0">
              <a:buNone/>
            </a:pPr>
            <a:endParaRPr lang="en-US" dirty="0" smtClean="0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973566" y="1825625"/>
            <a:ext cx="451463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On Raijin (Broadwell nodes)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PBS wall time 37 mins per month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3.2 model years per day*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150 year simulation, 50 days</a:t>
            </a:r>
          </a:p>
          <a:p>
            <a:endParaRPr lang="en-US" dirty="0" smtClean="0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* </a:t>
            </a:r>
            <a:r>
              <a:rPr lang="en-US" sz="2000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assuming no queuing delays</a:t>
            </a:r>
          </a:p>
          <a:p>
            <a:pPr marL="0" indent="0">
              <a:buFont typeface="Arial"/>
              <a:buNone/>
            </a:pPr>
            <a:endParaRPr lang="en-US" dirty="0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3" t="6953" r="9088" b="7578"/>
          <a:stretch/>
        </p:blipFill>
        <p:spPr>
          <a:xfrm>
            <a:off x="10011508" y="106412"/>
            <a:ext cx="1870504" cy="17192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4535486"/>
            <a:ext cx="3522785" cy="232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822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65" y="365125"/>
            <a:ext cx="10838935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ACCESS-CM2 for CMIP6</a:t>
            </a:r>
            <a:br>
              <a:rPr lang="en-US" sz="4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4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4 model years per day</a:t>
            </a:r>
            <a:endParaRPr lang="en-US" sz="4000" b="1" dirty="0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4865" y="2043535"/>
            <a:ext cx="4882978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025595"/>
                </a:solidFill>
                <a:latin typeface="Noto Serif" charset="0"/>
                <a:ea typeface="Noto Serif" charset="0"/>
                <a:cs typeface="Noto Serif" charset="0"/>
              </a:rPr>
              <a:t>More CPUs: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Processor layout: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UM </a:t>
            </a:r>
            <a:r>
              <a:rPr lang="mr-IN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–</a:t>
            </a: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28 by 24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MOM </a:t>
            </a:r>
            <a:r>
              <a:rPr lang="mr-IN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–</a:t>
            </a: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8 by 12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CICE - 16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= 784 processors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25595"/>
                </a:solidFill>
              </a:rPr>
              <a:t>27 mins per month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25595"/>
                </a:solidFill>
              </a:rPr>
              <a:t>4.4 model years/day</a:t>
            </a:r>
            <a:endParaRPr lang="en-US" dirty="0">
              <a:solidFill>
                <a:srgbClr val="02559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413" y="2043535"/>
            <a:ext cx="5815365" cy="3266052"/>
          </a:xfrm>
          <a:prstGeom prst="rect">
            <a:avLst/>
          </a:prstGeom>
        </p:spPr>
      </p:pic>
      <p:sp>
        <p:nvSpPr>
          <p:cNvPr id="8" name="Content Placeholder 4"/>
          <p:cNvSpPr txBox="1">
            <a:spLocks/>
          </p:cNvSpPr>
          <p:nvPr/>
        </p:nvSpPr>
        <p:spPr>
          <a:xfrm>
            <a:off x="5932800" y="5621890"/>
            <a:ext cx="4882978" cy="522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>
                <a:solidFill>
                  <a:srgbClr val="025595"/>
                </a:solidFill>
              </a:rPr>
              <a:t>IPM wall time 1500 s = 25 mins</a:t>
            </a:r>
            <a:endParaRPr lang="en-US" dirty="0">
              <a:solidFill>
                <a:srgbClr val="02559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084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65" y="365125"/>
            <a:ext cx="10838935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ACCESS-CM2 for CMIP6</a:t>
            </a:r>
            <a:br>
              <a:rPr lang="en-US" sz="4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4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4 model years per day</a:t>
            </a:r>
            <a:endParaRPr lang="en-US" sz="4000" b="1" dirty="0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514865" y="2043535"/>
            <a:ext cx="488297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 err="1" smtClean="0">
                <a:solidFill>
                  <a:srgbClr val="025595"/>
                </a:solidFill>
                <a:latin typeface="Noto Serif" charset="0"/>
                <a:ea typeface="Noto Serif" charset="0"/>
                <a:cs typeface="Noto Serif" charset="0"/>
              </a:rPr>
              <a:t>OpenMP</a:t>
            </a:r>
            <a:r>
              <a:rPr lang="en-US" b="1" dirty="0" smtClean="0">
                <a:solidFill>
                  <a:srgbClr val="025595"/>
                </a:solidFill>
                <a:latin typeface="Noto Serif" charset="0"/>
                <a:ea typeface="Noto Serif" charset="0"/>
                <a:cs typeface="Noto Serif" charset="0"/>
              </a:rPr>
              <a:t> 2 Threads</a:t>
            </a:r>
          </a:p>
          <a:p>
            <a:pPr marL="0" indent="0">
              <a:buFont typeface="Arial"/>
              <a:buNone/>
            </a:pP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Processor layout: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UM </a:t>
            </a:r>
            <a:r>
              <a:rPr lang="mr-IN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–</a:t>
            </a: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28 by 24 x 2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MOM </a:t>
            </a:r>
            <a:r>
              <a:rPr lang="mr-IN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–</a:t>
            </a: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8 by 12</a:t>
            </a:r>
          </a:p>
          <a:p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CICE - 16 </a:t>
            </a:r>
          </a:p>
          <a:p>
            <a:pPr marL="0" indent="0">
              <a:buFont typeface="Arial"/>
              <a:buNone/>
            </a:pPr>
            <a:r>
              <a:rPr lang="en-US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= 1456 processors</a:t>
            </a:r>
          </a:p>
          <a:p>
            <a:pPr marL="0" indent="0">
              <a:buFont typeface="Arial"/>
              <a:buNone/>
            </a:pPr>
            <a:r>
              <a:rPr lang="en-US" dirty="0" smtClean="0">
                <a:solidFill>
                  <a:srgbClr val="025595"/>
                </a:solidFill>
              </a:rPr>
              <a:t>20.6 mins per month</a:t>
            </a:r>
          </a:p>
          <a:p>
            <a:pPr marL="0" indent="0">
              <a:buFont typeface="Arial"/>
              <a:buNone/>
            </a:pPr>
            <a:r>
              <a:rPr lang="en-US" dirty="0" smtClean="0">
                <a:solidFill>
                  <a:srgbClr val="025595"/>
                </a:solidFill>
              </a:rPr>
              <a:t>5.8 model years/day</a:t>
            </a:r>
            <a:endParaRPr lang="en-US" dirty="0">
              <a:solidFill>
                <a:srgbClr val="025595"/>
              </a:solidFill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5932800" y="5630922"/>
            <a:ext cx="4882978" cy="563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>
                <a:solidFill>
                  <a:srgbClr val="025595"/>
                </a:solidFill>
              </a:rPr>
              <a:t>IPM wall time 995 s = 16.7 mins</a:t>
            </a:r>
            <a:endParaRPr lang="en-US" dirty="0">
              <a:solidFill>
                <a:srgbClr val="025595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800" y="2040805"/>
            <a:ext cx="5931693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538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ACCESS-CM2 for CMIP6</a:t>
            </a:r>
            <a:br>
              <a:rPr lang="en-US" sz="4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4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Scaling results</a:t>
            </a:r>
            <a:endParaRPr lang="en-US" sz="4000" b="1" dirty="0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5640512"/>
            <a:ext cx="10688121" cy="94398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Acknowledgments</a:t>
            </a:r>
            <a:r>
              <a:rPr lang="en-US" sz="2000" b="1" dirty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:</a:t>
            </a:r>
          </a:p>
          <a:p>
            <a:pPr marL="0" indent="0">
              <a:buNone/>
            </a:pPr>
            <a:r>
              <a:rPr lang="en-AU" sz="2000" b="1" dirty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Peter </a:t>
            </a:r>
            <a:r>
              <a:rPr lang="en-AU" sz="2000" b="1" dirty="0" err="1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Dobrohotoff</a:t>
            </a:r>
            <a:r>
              <a:rPr lang="en-AU" sz="2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 &amp; </a:t>
            </a:r>
            <a:r>
              <a:rPr lang="en-AU" sz="2000" b="1" dirty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Martin </a:t>
            </a:r>
            <a:r>
              <a:rPr lang="en-AU" sz="2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Dix, CSIRO; </a:t>
            </a:r>
            <a:r>
              <a:rPr lang="en-US" sz="2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Scott </a:t>
            </a:r>
            <a:r>
              <a:rPr lang="en-US" sz="2000" b="1" dirty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Wales, </a:t>
            </a:r>
            <a:r>
              <a:rPr lang="en-US" sz="2000" b="1" dirty="0" err="1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UoM</a:t>
            </a:r>
            <a:r>
              <a:rPr lang="en-US" sz="2000" b="1" dirty="0" smtClean="0">
                <a:solidFill>
                  <a:srgbClr val="025595"/>
                </a:solidFill>
                <a:latin typeface="Source Sans Pro" charset="0"/>
                <a:ea typeface="Source Sans Pro" charset="0"/>
                <a:cs typeface="Source Sans Pro" charset="0"/>
              </a:rPr>
              <a:t>; Marshall Ward, NCI</a:t>
            </a:r>
            <a:endParaRPr lang="en-US" sz="2000" b="1" dirty="0">
              <a:solidFill>
                <a:srgbClr val="025595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52" b="23317"/>
          <a:stretch/>
        </p:blipFill>
        <p:spPr>
          <a:xfrm>
            <a:off x="838200" y="1747914"/>
            <a:ext cx="4846211" cy="35682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52" b="21648"/>
          <a:stretch/>
        </p:blipFill>
        <p:spPr>
          <a:xfrm>
            <a:off x="6096000" y="1633462"/>
            <a:ext cx="4846211" cy="3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45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322</Words>
  <Application>Microsoft Macintosh PowerPoint</Application>
  <PresentationFormat>Widescreen</PresentationFormat>
  <Paragraphs>68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Calibri Light</vt:lpstr>
      <vt:lpstr>Noto Serif</vt:lpstr>
      <vt:lpstr>NotoSerif</vt:lpstr>
      <vt:lpstr>Source Sans Pro</vt:lpstr>
      <vt:lpstr>Arial</vt:lpstr>
      <vt:lpstr>Office Theme</vt:lpstr>
      <vt:lpstr>PowerPoint Presentation</vt:lpstr>
      <vt:lpstr>ACCESS-CM2 Performance Target 4 model years per day</vt:lpstr>
      <vt:lpstr>ACCESS-CM2 for CMIP6 UM 10.6 GA7.1</vt:lpstr>
      <vt:lpstr>ACCESS-CM2 for CMIP6 4 model years per day</vt:lpstr>
      <vt:lpstr>ACCESS-CM2 for CMIP6 4 model years per day</vt:lpstr>
      <vt:lpstr>ACCESS-CM2 for CMIP6 Scaling results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Bodman</dc:creator>
  <cp:lastModifiedBy>Roger Bodman</cp:lastModifiedBy>
  <cp:revision>36</cp:revision>
  <dcterms:created xsi:type="dcterms:W3CDTF">2017-08-01T23:22:53Z</dcterms:created>
  <dcterms:modified xsi:type="dcterms:W3CDTF">2017-09-04T02:31:54Z</dcterms:modified>
</cp:coreProperties>
</file>